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28" r:id="rId4"/>
    <p:sldMasterId id="2147483840" r:id="rId5"/>
    <p:sldMasterId id="2147483932" r:id="rId6"/>
  </p:sldMasterIdLst>
  <p:sldIdLst>
    <p:sldId id="9755" r:id="rId7"/>
    <p:sldId id="402" r:id="rId8"/>
    <p:sldId id="385" r:id="rId9"/>
    <p:sldId id="263" r:id="rId10"/>
    <p:sldId id="390" r:id="rId11"/>
    <p:sldId id="389" r:id="rId12"/>
    <p:sldId id="9758" r:id="rId13"/>
    <p:sldId id="401" r:id="rId14"/>
    <p:sldId id="9700" r:id="rId15"/>
    <p:sldId id="9699" r:id="rId16"/>
    <p:sldId id="9698" r:id="rId17"/>
    <p:sldId id="9736" r:id="rId18"/>
    <p:sldId id="293" r:id="rId19"/>
    <p:sldId id="975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1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76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4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2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56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7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99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47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70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5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6808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5" name="Picture 4">
            <a:extLst>
              <a:ext uri="{FF2B5EF4-FFF2-40B4-BE49-F238E27FC236}">
                <a16:creationId xmlns:a16="http://schemas.microsoft.com/office/drawing/2014/main" id="{CFD613A8-B445-49E6-8193-DAFF1B595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68"/>
            <a:ext cx="9144000" cy="5142415"/>
          </a:xfrm>
          <a:prstGeom prst="rect">
            <a:avLst/>
          </a:prstGeom>
        </p:spPr>
      </p:pic>
      <p:sp>
        <p:nvSpPr>
          <p:cNvPr id="7" name="TextBox 6">
            <a:extLst>
              <a:ext uri="{FF2B5EF4-FFF2-40B4-BE49-F238E27FC236}">
                <a16:creationId xmlns:a16="http://schemas.microsoft.com/office/drawing/2014/main" id="{7222218A-777A-4359-9C9F-E589B1AE18F3}"/>
              </a:ext>
            </a:extLst>
          </p:cNvPr>
          <p:cNvSpPr txBox="1"/>
          <p:nvPr/>
        </p:nvSpPr>
        <p:spPr>
          <a:xfrm>
            <a:off x="3886200" y="133350"/>
            <a:ext cx="4742952"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CHÚA NHẬT III MÙA CHAY - C</a:t>
            </a:r>
            <a:endParaRPr lang="en-US" sz="2400" dirty="0">
              <a:solidFill>
                <a:srgbClr val="FF0000"/>
              </a:solidFill>
            </a:endParaRPr>
          </a:p>
        </p:txBody>
      </p:sp>
    </p:spTree>
    <p:extLst>
      <p:ext uri="{BB962C8B-B14F-4D97-AF65-F5344CB8AC3E}">
        <p14:creationId xmlns:p14="http://schemas.microsoft.com/office/powerpoint/2010/main" val="337140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1230809"/>
            <a:ext cx="5410200" cy="769441"/>
          </a:xfrm>
          <a:prstGeom prst="rect">
            <a:avLst/>
          </a:prstGeom>
          <a:noFill/>
        </p:spPr>
        <p:txBody>
          <a:bodyPr wrap="square" rtlCol="0">
            <a:spAutoFit/>
          </a:bodyPr>
          <a:lstStyle/>
          <a:p>
            <a:pPr algn="ctr"/>
            <a:r>
              <a:rPr lang="en-US" sz="4400" b="1" dirty="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345347"/>
            <a:ext cx="8458200" cy="2876552"/>
          </a:xfrm>
        </p:spPr>
        <p:txBody>
          <a:bodyPr>
            <a:noAutofit/>
          </a:bodyPr>
          <a:lstStyle/>
          <a:p>
            <a:pPr algn="just"/>
            <a:r>
              <a:rPr lang="vi-VN" sz="4000" b="1" i="0" dirty="0">
                <a:solidFill>
                  <a:schemeClr val="bg1"/>
                </a:solidFill>
                <a:effectLst/>
                <a:latin typeface="Arial" panose="020B0604020202020204" pitchFamily="34" charset="0"/>
              </a:rPr>
              <a:t>Đến chim sẻ còn kiếm được nhà, và chim nhạn tìm ra tổ ấm để làm nơi ấp ủ con mình cạnh bàn thờ Chúa, lạy Chúa thiên binh, ôi Đại Vương và Thiên Chúa của con: Phúc cho ai ngụ nơi nhà Chúa, họ sẽ ngợi khen Chúa đến muôn đời.</a:t>
            </a:r>
            <a:endParaRPr lang="en-US" sz="4000"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B5F9CD26-3905-472D-8436-E69E3D936651}"/>
              </a:ext>
            </a:extLst>
          </p:cNvPr>
          <p:cNvSpPr txBox="1"/>
          <p:nvPr/>
        </p:nvSpPr>
        <p:spPr>
          <a:xfrm>
            <a:off x="1981200" y="0"/>
            <a:ext cx="51816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30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br>
              <a:rPr lang="en-US" sz="5400" b="0" i="1" dirty="0">
                <a:solidFill>
                  <a:schemeClr val="bg1"/>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5" name="Picture 4">
            <a:extLst>
              <a:ext uri="{FF2B5EF4-FFF2-40B4-BE49-F238E27FC236}">
                <a16:creationId xmlns:a16="http://schemas.microsoft.com/office/drawing/2014/main" id="{CFD613A8-B445-49E6-8193-DAFF1B595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68"/>
            <a:ext cx="9144000" cy="5142415"/>
          </a:xfrm>
          <a:prstGeom prst="rect">
            <a:avLst/>
          </a:prstGeom>
        </p:spPr>
      </p:pic>
      <p:sp>
        <p:nvSpPr>
          <p:cNvPr id="7" name="TextBox 6">
            <a:extLst>
              <a:ext uri="{FF2B5EF4-FFF2-40B4-BE49-F238E27FC236}">
                <a16:creationId xmlns:a16="http://schemas.microsoft.com/office/drawing/2014/main" id="{7222218A-777A-4359-9C9F-E589B1AE18F3}"/>
              </a:ext>
            </a:extLst>
          </p:cNvPr>
          <p:cNvSpPr txBox="1"/>
          <p:nvPr/>
        </p:nvSpPr>
        <p:spPr>
          <a:xfrm>
            <a:off x="3886200" y="133350"/>
            <a:ext cx="4742952"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CHÚA NHẬT III MÙA CHAY - C</a:t>
            </a:r>
            <a:endParaRPr lang="en-US" sz="2400" dirty="0">
              <a:solidFill>
                <a:srgbClr val="FF0000"/>
              </a:solidFill>
            </a:endParaRPr>
          </a:p>
        </p:txBody>
      </p:sp>
    </p:spTree>
    <p:extLst>
      <p:ext uri="{BB962C8B-B14F-4D97-AF65-F5344CB8AC3E}">
        <p14:creationId xmlns:p14="http://schemas.microsoft.com/office/powerpoint/2010/main" val="316918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83791"/>
            <a:ext cx="8382000" cy="3181351"/>
          </a:xfrm>
        </p:spPr>
        <p:txBody>
          <a:bodyPr>
            <a:noAutofit/>
          </a:bodyPr>
          <a:lstStyle/>
          <a:p>
            <a:pPr algn="just"/>
            <a:r>
              <a:rPr lang="vi-VN" b="1" i="0" dirty="0">
                <a:solidFill>
                  <a:schemeClr val="bg1"/>
                </a:solidFill>
                <a:effectLst/>
                <a:latin typeface="Arial" panose="020B0604020202020204" pitchFamily="34" charset="0"/>
              </a:rPr>
              <a:t>Mắt tôi luôn hướng nhìn về Chúa, vì chính Người gỡ chân tôi khỏi lưới dò. Xin Chúa đoái nhìn và thương xót tôi, vì tôi cô đơn và thân tôi đau khổ.</a:t>
            </a:r>
            <a:endParaRPr lang="en-US" sz="8000"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722634EF-A35B-4402-A25F-D4F442D1F80A}"/>
              </a:ext>
            </a:extLst>
          </p:cNvPr>
          <p:cNvSpPr txBox="1"/>
          <p:nvPr/>
        </p:nvSpPr>
        <p:spPr>
          <a:xfrm>
            <a:off x="1600200" y="293637"/>
            <a:ext cx="5943600" cy="769441"/>
          </a:xfrm>
          <a:prstGeom prst="rect">
            <a:avLst/>
          </a:prstGeom>
          <a:noFill/>
        </p:spPr>
        <p:txBody>
          <a:bodyPr wrap="square" rtlCol="0">
            <a:spAutoFit/>
          </a:bodyPr>
          <a:lstStyle/>
          <a:p>
            <a:r>
              <a:rPr lang="en-US" sz="4400" b="1" dirty="0">
                <a:solidFill>
                  <a:srgbClr val="FFFF00"/>
                </a:solidFill>
                <a:effectLst/>
                <a:latin typeface="Arial" panose="020B0604020202020204" pitchFamily="34" charset="0"/>
                <a:cs typeface="Arial" panose="020B0604020202020204" pitchFamily="34" charset="0"/>
              </a:rPr>
              <a:t>Ca </a:t>
            </a:r>
            <a:r>
              <a:rPr lang="en-US" sz="4400" b="1" dirty="0" err="1">
                <a:solidFill>
                  <a:srgbClr val="FFFF00"/>
                </a:solidFill>
                <a:effectLst/>
                <a:latin typeface="Arial" panose="020B0604020202020204" pitchFamily="34" charset="0"/>
                <a:cs typeface="Arial" panose="020B0604020202020204" pitchFamily="34" charset="0"/>
              </a:rPr>
              <a:t>Nhập</a:t>
            </a:r>
            <a:r>
              <a:rPr lang="en-US" sz="4400" b="1" dirty="0">
                <a:solidFill>
                  <a:srgbClr val="FFFF00"/>
                </a:solidFill>
                <a:effectLst/>
                <a:latin typeface="Arial" panose="020B0604020202020204" pitchFamily="34" charset="0"/>
                <a:cs typeface="Arial" panose="020B0604020202020204" pitchFamily="34" charset="0"/>
              </a:rPr>
              <a:t> </a:t>
            </a:r>
            <a:r>
              <a:rPr lang="en-US" sz="4400" b="1" dirty="0" err="1">
                <a:solidFill>
                  <a:srgbClr val="FFFF00"/>
                </a:solidFill>
                <a:effectLst/>
                <a:latin typeface="Arial" panose="020B0604020202020204" pitchFamily="34" charset="0"/>
                <a:cs typeface="Arial" panose="020B0604020202020204" pitchFamily="34" charset="0"/>
              </a:rPr>
              <a:t>Lễ</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6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2038350"/>
            <a:ext cx="8382000" cy="2554545"/>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r>
              <a:rPr lang="en-US" sz="4000" u="sng" dirty="0">
                <a:solidFill>
                  <a:schemeClr val="bg1"/>
                </a:solidFill>
              </a:rPr>
              <a:t>:</a:t>
            </a:r>
            <a:r>
              <a:rPr lang="en-US" sz="4000" dirty="0">
                <a:solidFill>
                  <a:schemeClr val="bg1"/>
                </a:solidFill>
              </a:rPr>
              <a:t>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3, 1-8a. 13-15</a:t>
            </a:r>
          </a:p>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r>
              <a:rPr lang="en-US" sz="4000" b="0" i="0" dirty="0">
                <a:solidFill>
                  <a:schemeClr val="bg1"/>
                </a:solidFill>
                <a:effectLst/>
                <a:latin typeface="Arial" panose="020B0604020202020204" pitchFamily="34" charset="0"/>
              </a:rPr>
              <a:t>.</a:t>
            </a:r>
            <a:endParaRPr lang="en-US" sz="4000" u="sng" dirty="0">
              <a:solidFill>
                <a:schemeClr val="bg1"/>
              </a:solidFill>
            </a:endParaRP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Ðấng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hiện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hữu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sai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tôi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đến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với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885950"/>
            <a:ext cx="8153400" cy="2114552"/>
          </a:xfrm>
        </p:spPr>
        <p:txBody>
          <a:bodyPr>
            <a:normAutofit/>
          </a:bodyPr>
          <a:lstStyle/>
          <a:p>
            <a:pPr algn="just"/>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là Ðấng từ bi và hay thương xót (c. 8a).</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CE56C83-4B78-4F74-97FD-8D230FB66077}"/>
              </a:ext>
            </a:extLst>
          </p:cNvPr>
          <p:cNvSpPr txBox="1"/>
          <p:nvPr/>
        </p:nvSpPr>
        <p:spPr>
          <a:xfrm>
            <a:off x="228600" y="666750"/>
            <a:ext cx="7772400" cy="1384995"/>
          </a:xfrm>
          <a:prstGeom prst="rect">
            <a:avLst/>
          </a:prstGeom>
          <a:noFill/>
        </p:spPr>
        <p:txBody>
          <a:bodyPr wrap="square" rtlCol="0">
            <a:spAutoFit/>
          </a:bodyPr>
          <a:lstStyle/>
          <a:p>
            <a:pPr algn="ctr"/>
            <a:r>
              <a:rPr lang="en-US" sz="4400" b="1" dirty="0">
                <a:solidFill>
                  <a:srgbClr val="FFFF00"/>
                </a:solidFill>
                <a:latin typeface="Arial" panose="020B0604020202020204" pitchFamily="34" charset="0"/>
                <a:cs typeface="Arial" panose="020B0604020202020204" pitchFamily="34" charset="0"/>
              </a:rPr>
              <a:t>ĐÁP CA:</a:t>
            </a:r>
          </a:p>
          <a:p>
            <a:pPr algn="ctr"/>
            <a:r>
              <a:rPr lang="da-DK" sz="4000" b="0" i="0" dirty="0">
                <a:solidFill>
                  <a:schemeClr val="bg1"/>
                </a:solidFill>
                <a:effectLst/>
                <a:latin typeface="Arial" panose="020B0604020202020204" pitchFamily="34" charset="0"/>
              </a:rPr>
              <a:t>Tv 102, 1-2. 3-4. 6-7. 8 và 11</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647700" y="2266950"/>
            <a:ext cx="7848600" cy="2431435"/>
          </a:xfrm>
          <a:prstGeom prst="rect">
            <a:avLst/>
          </a:prstGeom>
        </p:spPr>
        <p:txBody>
          <a:bodyPr wrap="square">
            <a:spAutoFit/>
          </a:bodyPr>
          <a:lstStyle/>
          <a:p>
            <a:r>
              <a:rPr lang="vi-VN" sz="3200" b="1" u="sng" dirty="0">
                <a:solidFill>
                  <a:srgbClr val="FFFF00"/>
                </a:solidFill>
              </a:rPr>
              <a:t>Bài đọc </a:t>
            </a:r>
            <a:r>
              <a:rPr lang="en-US" sz="3200" b="1" u="sng" dirty="0">
                <a:solidFill>
                  <a:srgbClr val="FFFF00"/>
                </a:solidFill>
              </a:rPr>
              <a:t>2</a:t>
            </a:r>
            <a:r>
              <a:rPr lang="en-US" sz="3200" b="0" i="0" dirty="0">
                <a:solidFill>
                  <a:srgbClr val="333333"/>
                </a:solidFill>
                <a:effectLst/>
                <a:latin typeface="Arial" panose="020B0604020202020204" pitchFamily="34" charset="0"/>
              </a:rPr>
              <a:t> </a:t>
            </a:r>
            <a:r>
              <a:rPr lang="en-US" sz="3200" b="0" i="0" dirty="0">
                <a:solidFill>
                  <a:srgbClr val="FFFF00"/>
                </a:solidFill>
                <a:effectLst/>
                <a:latin typeface="Arial" panose="020B0604020202020204" pitchFamily="34" charset="0"/>
              </a:rPr>
              <a:t>1 Cr 10, 1-6. 10-12 </a:t>
            </a:r>
          </a:p>
          <a:p>
            <a:r>
              <a:rPr lang="vi-VN" sz="4000" b="1" i="1" dirty="0">
                <a:solidFill>
                  <a:schemeClr val="bg1"/>
                </a:solidFill>
                <a:effectLst/>
                <a:latin typeface="Arial" panose="020B0604020202020204" pitchFamily="34" charset="0"/>
              </a:rPr>
              <a:t>“Ðời sống dân chúng đối với Môsê trong hoang địa được viết ra để răn bảo chúng ta”.</a:t>
            </a:r>
            <a:endParaRPr lang="en-US" sz="4000" b="1" i="1"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752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14350"/>
            <a:ext cx="8305801" cy="3566160"/>
          </a:xfrm>
        </p:spPr>
        <p:txBody>
          <a:bodyPr>
            <a:noAutofit/>
          </a:bodyPr>
          <a:lstStyle/>
          <a:p>
            <a:pPr algn="just"/>
            <a:r>
              <a:rPr lang="en-US" b="1" i="0" dirty="0" err="1">
                <a:solidFill>
                  <a:schemeClr val="bg1"/>
                </a:solidFill>
                <a:effectLst/>
                <a:latin typeface="Arial" panose="020B0604020202020204" pitchFamily="34" charset="0"/>
              </a:rPr>
              <a:t>Này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thuận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này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a:t>
            </a:r>
            <a:endParaRPr lang="en-US" b="1" dirty="0">
              <a:solidFill>
                <a:schemeClr val="bg1"/>
              </a:solidFill>
              <a:effectLst/>
              <a:cs typeface="Times New Roman" pitchFamily="18" charset="0"/>
            </a:endParaRPr>
          </a:p>
        </p:txBody>
      </p:sp>
      <p:sp>
        <p:nvSpPr>
          <p:cNvPr id="3" name="TextBox 2"/>
          <p:cNvSpPr txBox="1"/>
          <p:nvPr/>
        </p:nvSpPr>
        <p:spPr>
          <a:xfrm>
            <a:off x="1143000" y="438150"/>
            <a:ext cx="7082619" cy="769441"/>
          </a:xfrm>
          <a:prstGeom prst="rect">
            <a:avLst/>
          </a:prstGeom>
          <a:noFill/>
        </p:spPr>
        <p:txBody>
          <a:bodyPr wrap="squar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endParaRPr lang="en-US" sz="40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5" name="Picture 4">
            <a:extLst>
              <a:ext uri="{FF2B5EF4-FFF2-40B4-BE49-F238E27FC236}">
                <a16:creationId xmlns:a16="http://schemas.microsoft.com/office/drawing/2014/main" id="{CFD613A8-B445-49E6-8193-DAFF1B595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68"/>
            <a:ext cx="9144000" cy="5142415"/>
          </a:xfrm>
          <a:prstGeom prst="rect">
            <a:avLst/>
          </a:prstGeom>
        </p:spPr>
      </p:pic>
      <p:sp>
        <p:nvSpPr>
          <p:cNvPr id="7" name="TextBox 6">
            <a:extLst>
              <a:ext uri="{FF2B5EF4-FFF2-40B4-BE49-F238E27FC236}">
                <a16:creationId xmlns:a16="http://schemas.microsoft.com/office/drawing/2014/main" id="{7222218A-777A-4359-9C9F-E589B1AE18F3}"/>
              </a:ext>
            </a:extLst>
          </p:cNvPr>
          <p:cNvSpPr txBox="1"/>
          <p:nvPr/>
        </p:nvSpPr>
        <p:spPr>
          <a:xfrm>
            <a:off x="4401048" y="133350"/>
            <a:ext cx="4742952" cy="584775"/>
          </a:xfrm>
          <a:prstGeom prst="rect">
            <a:avLst/>
          </a:prstGeom>
          <a:noFill/>
        </p:spPr>
        <p:txBody>
          <a:bodyPr wrap="square">
            <a:spAutoFit/>
          </a:bodyPr>
          <a:lstStyle/>
          <a:p>
            <a:r>
              <a:rPr lang="en-US" sz="3200" b="1" i="0" dirty="0" err="1">
                <a:solidFill>
                  <a:srgbClr val="C00000"/>
                </a:solidFill>
                <a:effectLst/>
                <a:latin typeface="Arial" panose="020B0604020202020204" pitchFamily="34" charset="0"/>
              </a:rPr>
              <a:t>Phúc</a:t>
            </a:r>
            <a:r>
              <a:rPr lang="en-US" sz="3200" b="1" i="0" dirty="0">
                <a:solidFill>
                  <a:srgbClr val="C00000"/>
                </a:solidFill>
                <a:effectLst/>
                <a:latin typeface="Arial" panose="020B0604020202020204" pitchFamily="34" charset="0"/>
              </a:rPr>
              <a:t> </a:t>
            </a:r>
            <a:r>
              <a:rPr lang="en-US" sz="3200" b="1" i="0" dirty="0" err="1">
                <a:solidFill>
                  <a:srgbClr val="C00000"/>
                </a:solidFill>
                <a:effectLst/>
                <a:latin typeface="Arial" panose="020B0604020202020204" pitchFamily="34" charset="0"/>
              </a:rPr>
              <a:t>Âm</a:t>
            </a:r>
            <a:r>
              <a:rPr lang="en-US" sz="3200" b="1" i="0" dirty="0">
                <a:solidFill>
                  <a:srgbClr val="C00000"/>
                </a:solidFill>
                <a:effectLst/>
                <a:latin typeface="Arial" panose="020B0604020202020204" pitchFamily="34" charset="0"/>
              </a:rPr>
              <a:t>: Lc 13, 1-9</a:t>
            </a:r>
            <a:endParaRPr lang="en-US" sz="3200" b="1" dirty="0">
              <a:solidFill>
                <a:srgbClr val="C00000"/>
              </a:solidFill>
            </a:endParaRPr>
          </a:p>
        </p:txBody>
      </p:sp>
    </p:spTree>
    <p:extLst>
      <p:ext uri="{BB962C8B-B14F-4D97-AF65-F5344CB8AC3E}">
        <p14:creationId xmlns:p14="http://schemas.microsoft.com/office/powerpoint/2010/main" val="66691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240</Words>
  <Application>Microsoft Office PowerPoint</Application>
  <PresentationFormat>On-screen Show (16:9)</PresentationFormat>
  <Paragraphs>20</Paragraphs>
  <Slides>14</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14</vt:i4>
      </vt:variant>
    </vt:vector>
  </HeadingPairs>
  <TitlesOfParts>
    <vt:vector size="22" baseType="lpstr">
      <vt:lpstr>Arial</vt:lpstr>
      <vt:lpstr>UTM American Sans</vt:lpstr>
      <vt:lpstr>Office Theme</vt:lpstr>
      <vt:lpstr>1_Office Theme</vt:lpstr>
      <vt:lpstr>4_Office Theme</vt:lpstr>
      <vt:lpstr>2_Office Theme</vt:lpstr>
      <vt:lpstr>10_Office Theme</vt:lpstr>
      <vt:lpstr>11_Office Theme</vt:lpstr>
      <vt:lpstr>PowerPoint Presentation</vt:lpstr>
      <vt:lpstr>Mắt tôi luôn hướng nhìn về Chúa, vì chính Người gỡ chân tôi khỏi lưới dò. Xin Chúa đoái nhìn và thương xót tôi, vì tôi cô đơn và thân tôi đau khổ.</vt:lpstr>
      <vt:lpstr>PowerPoint Presentation</vt:lpstr>
      <vt:lpstr>Ðáp: Chúa là Ðấng từ bi và hay thương xót (c. 8a).</vt:lpstr>
      <vt:lpstr>PowerPoint Presentation</vt:lpstr>
      <vt:lpstr>Này là lúc thuận tiện, này là ngày cứu độ.</vt:lpstr>
      <vt:lpstr>PowerPoint Presentation</vt:lpstr>
      <vt:lpstr>PowerPoint Presentation</vt:lpstr>
      <vt:lpstr>KINH TIN KÍNH</vt:lpstr>
      <vt:lpstr>PowerPoint Presentation</vt:lpstr>
      <vt:lpstr>PowerPoint Presentation</vt:lpstr>
      <vt:lpstr>Đến chim sẻ còn kiếm được nhà, và chim nhạn tìm ra tổ ấm để làm nơi ấp ủ con mình cạnh bàn thờ Chúa, lạy Chúa thiên binh, ôi Đại Vương và Thiên Chúa của con: Phúc cho ai ngụ nơi nhà Chúa, họ sẽ ngợi khen Chúa đến muôn đời.</vt:lpstr>
      <vt:lpstr> 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67</cp:revision>
  <dcterms:created xsi:type="dcterms:W3CDTF">2023-01-29T22:00:16Z</dcterms:created>
  <dcterms:modified xsi:type="dcterms:W3CDTF">2025-03-10T14:58:36Z</dcterms:modified>
</cp:coreProperties>
</file>