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74" r:id="rId2"/>
    <p:sldId id="321" r:id="rId3"/>
    <p:sldId id="257" r:id="rId4"/>
    <p:sldId id="258" r:id="rId5"/>
    <p:sldId id="260" r:id="rId6"/>
    <p:sldId id="324" r:id="rId7"/>
    <p:sldId id="275" r:id="rId8"/>
    <p:sldId id="322" r:id="rId9"/>
    <p:sldId id="287" r:id="rId10"/>
    <p:sldId id="284" r:id="rId11"/>
    <p:sldId id="282" r:id="rId12"/>
    <p:sldId id="283" r:id="rId13"/>
    <p:sldId id="306" r:id="rId14"/>
    <p:sldId id="323" r:id="rId15"/>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2326656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E719C1-3CDC-4B9B-A294-C20DDB2836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196B6889-5E7A-4111-8037-CB23A9AD3EE2}"/>
              </a:ext>
            </a:extLst>
          </p:cNvPr>
          <p:cNvSpPr txBox="1"/>
          <p:nvPr/>
        </p:nvSpPr>
        <p:spPr>
          <a:xfrm>
            <a:off x="1990642" y="3159602"/>
            <a:ext cx="6530272"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NGHI THỨC LÀM PHÉP VÀ RƯỚC LÁ</a:t>
            </a:r>
            <a:endParaRPr lang="en-US" sz="2800" b="1" dirty="0">
              <a:solidFill>
                <a:srgbClr val="FFFF00"/>
              </a:solidFill>
            </a:endParaRPr>
          </a:p>
        </p:txBody>
      </p:sp>
      <p:pic>
        <p:nvPicPr>
          <p:cNvPr id="8" name="Picture 7">
            <a:extLst>
              <a:ext uri="{FF2B5EF4-FFF2-40B4-BE49-F238E27FC236}">
                <a16:creationId xmlns:a16="http://schemas.microsoft.com/office/drawing/2014/main" id="{0B19BE18-DBE7-48A5-94E3-A7816D45B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15" y="221768"/>
            <a:ext cx="1016313" cy="1016313"/>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8" y="17451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3" y="1234792"/>
            <a:ext cx="8261969" cy="3046988"/>
          </a:xfrm>
          <a:prstGeom prst="rect">
            <a:avLst/>
          </a:prstGeom>
          <a:noFill/>
        </p:spPr>
        <p:txBody>
          <a:bodyPr wrap="square">
            <a:spAutoFit/>
          </a:bodyPr>
          <a:lstStyle/>
          <a:p>
            <a:pPr algn="just"/>
            <a:r>
              <a:rPr lang="vi-VN" sz="4800" b="1" i="0" dirty="0">
                <a:solidFill>
                  <a:schemeClr val="bg1"/>
                </a:solidFill>
                <a:effectLst/>
                <a:latin typeface="Arial" panose="020B0604020202020204" pitchFamily="34" charset="0"/>
              </a:rPr>
              <a:t>Lạy Cha, nếu chén này không thể qua đi được mà con phải uống, thì xin theo ý Cha.</a:t>
            </a:r>
            <a:endParaRPr lang="vi-VN" sz="4800" b="1" i="0" dirty="0">
              <a:solidFill>
                <a:schemeClr val="bg1"/>
              </a:solidFill>
              <a:effectLst/>
              <a:latin typeface="Helvetica Neue"/>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328505-2863-4C03-B655-A47EFF09FA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TextBox 9">
            <a:extLst>
              <a:ext uri="{FF2B5EF4-FFF2-40B4-BE49-F238E27FC236}">
                <a16:creationId xmlns:a16="http://schemas.microsoft.com/office/drawing/2014/main" id="{D9BDFD52-4AF4-412C-B10B-D0923F81F3FB}"/>
              </a:ext>
            </a:extLst>
          </p:cNvPr>
          <p:cNvSpPr txBox="1"/>
          <p:nvPr/>
        </p:nvSpPr>
        <p:spPr>
          <a:xfrm>
            <a:off x="2383105" y="3531836"/>
            <a:ext cx="489972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LỄ LÁ NĂM A</a:t>
            </a:r>
            <a:endParaRPr lang="en-US" sz="2800" b="1" dirty="0">
              <a:solidFill>
                <a:srgbClr val="FFFF00"/>
              </a:solidFill>
            </a:endParaRPr>
          </a:p>
        </p:txBody>
      </p:sp>
      <p:pic>
        <p:nvPicPr>
          <p:cNvPr id="11" name="Picture 10">
            <a:extLst>
              <a:ext uri="{FF2B5EF4-FFF2-40B4-BE49-F238E27FC236}">
                <a16:creationId xmlns:a16="http://schemas.microsoft.com/office/drawing/2014/main" id="{4CA9C000-FEBD-4C75-8F96-3DCF146C5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15" y="221768"/>
            <a:ext cx="1016313" cy="1016313"/>
          </a:xfrm>
          <a:prstGeom prst="rect">
            <a:avLst/>
          </a:prstGeom>
        </p:spPr>
      </p:pic>
    </p:spTree>
    <p:extLst>
      <p:ext uri="{BB962C8B-B14F-4D97-AF65-F5344CB8AC3E}">
        <p14:creationId xmlns:p14="http://schemas.microsoft.com/office/powerpoint/2010/main" val="404634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328505-2863-4C03-B655-A47EFF09FA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TextBox 9">
            <a:extLst>
              <a:ext uri="{FF2B5EF4-FFF2-40B4-BE49-F238E27FC236}">
                <a16:creationId xmlns:a16="http://schemas.microsoft.com/office/drawing/2014/main" id="{D9BDFD52-4AF4-412C-B10B-D0923F81F3FB}"/>
              </a:ext>
            </a:extLst>
          </p:cNvPr>
          <p:cNvSpPr txBox="1"/>
          <p:nvPr/>
        </p:nvSpPr>
        <p:spPr>
          <a:xfrm>
            <a:off x="2383105" y="3531836"/>
            <a:ext cx="489972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LỄ LÁ NĂM A</a:t>
            </a:r>
            <a:endParaRPr lang="en-US" sz="2800" b="1" dirty="0">
              <a:solidFill>
                <a:srgbClr val="FFFF00"/>
              </a:solidFill>
            </a:endParaRPr>
          </a:p>
        </p:txBody>
      </p:sp>
      <p:pic>
        <p:nvPicPr>
          <p:cNvPr id="11" name="Picture 10">
            <a:extLst>
              <a:ext uri="{FF2B5EF4-FFF2-40B4-BE49-F238E27FC236}">
                <a16:creationId xmlns:a16="http://schemas.microsoft.com/office/drawing/2014/main" id="{4CA9C000-FEBD-4C75-8F96-3DCF146C5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15" y="221768"/>
            <a:ext cx="1016313" cy="1016313"/>
          </a:xfrm>
          <a:prstGeom prst="rect">
            <a:avLst/>
          </a:prstGeom>
        </p:spPr>
      </p:pic>
    </p:spTree>
    <p:extLst>
      <p:ext uri="{BB962C8B-B14F-4D97-AF65-F5344CB8AC3E}">
        <p14:creationId xmlns:p14="http://schemas.microsoft.com/office/powerpoint/2010/main" val="969123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896597"/>
            <a:ext cx="8625439" cy="3477875"/>
          </a:xfrm>
          <a:prstGeom prst="rect">
            <a:avLst/>
          </a:prstGeom>
          <a:noFill/>
          <a:ln>
            <a:noFill/>
            <a:prstDash val="solid"/>
          </a:ln>
        </p:spPr>
        <p:txBody>
          <a:bodyPr vert="horz" wrap="square" lIns="91440" tIns="45720" rIns="91440" bIns="45720" anchor="t" anchorCtr="0" compatLnSpc="1">
            <a:spAutoFit/>
          </a:bodyPr>
          <a:lstStyle/>
          <a:p>
            <a:pPr algn="just"/>
            <a:r>
              <a:rPr lang="vi-VN" sz="4400" b="1" i="0" dirty="0">
                <a:solidFill>
                  <a:schemeClr val="bg1"/>
                </a:solidFill>
                <a:effectLst/>
                <a:latin typeface="Arial" panose="020B0604020202020204" pitchFamily="34" charset="0"/>
              </a:rPr>
              <a:t>Lạy Chúa, xin mau cứu giúp tôi, xin kíp bảo vệ tôi. Xin cứu tôi thoát hàm sư tử, và giữ mạng sống yếu hèn tôi khỏi sừng tê giác.</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6560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493614" y="859764"/>
            <a:ext cx="8650386" cy="2800767"/>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“Tôi đã không giấu mặt mũi tránh những lời nhạo cười, nhưng tôi biết tôi sẽ không phải hổ thẹn”.</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 Is 50, 4-7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74148" y="3681046"/>
            <a:ext cx="850209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0085" y="3426893"/>
            <a:ext cx="3567798" cy="1924079"/>
          </a:xfrm>
          <a:prstGeom prst="rect">
            <a:avLst/>
          </a:prstGeom>
        </p:spPr>
      </p:pic>
    </p:spTree>
  </p:cSld>
  <p:clrMapOvr>
    <a:masterClrMapping/>
  </p:clrMapOvr>
  <p:transition spd="med">
    <p:pull dir="r"/>
  </p:transition>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8891" y="1658903"/>
            <a:ext cx="8063344" cy="286232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Ðáp: </a:t>
            </a:r>
            <a:r>
              <a:rPr lang="en-US" sz="6000" b="1" i="0" dirty="0" err="1">
                <a:solidFill>
                  <a:schemeClr val="bg1"/>
                </a:solidFill>
                <a:effectLst/>
                <a:latin typeface="Arial" panose="020B0604020202020204" pitchFamily="34" charset="0"/>
              </a:rPr>
              <a:t>Ôi</a:t>
            </a:r>
            <a:r>
              <a:rPr lang="en-US" sz="6000" b="1" i="0" dirty="0">
                <a:solidFill>
                  <a:schemeClr val="bg1"/>
                </a:solidFill>
                <a:effectLst/>
                <a:latin typeface="Arial" panose="020B0604020202020204" pitchFamily="34" charset="0"/>
              </a:rPr>
              <a:t> </a:t>
            </a:r>
            <a:r>
              <a:rPr lang="en-US" sz="6000" b="1" i="0" dirty="0" err="1">
                <a:solidFill>
                  <a:schemeClr val="bg1"/>
                </a:solidFill>
                <a:effectLst/>
                <a:latin typeface="Arial" panose="020B0604020202020204" pitchFamily="34" charset="0"/>
              </a:rPr>
              <a:t>Thiên</a:t>
            </a:r>
            <a:r>
              <a:rPr lang="en-US" sz="6000" b="1" i="0" dirty="0">
                <a:solidFill>
                  <a:schemeClr val="bg1"/>
                </a:solidFill>
                <a:effectLst/>
                <a:latin typeface="Arial" panose="020B0604020202020204" pitchFamily="34" charset="0"/>
              </a:rPr>
              <a:t> </a:t>
            </a:r>
            <a:r>
              <a:rPr lang="en-US" sz="6000" b="1" i="0" dirty="0" err="1">
                <a:solidFill>
                  <a:schemeClr val="bg1"/>
                </a:solidFill>
                <a:effectLst/>
                <a:latin typeface="Arial" panose="020B0604020202020204" pitchFamily="34" charset="0"/>
              </a:rPr>
              <a:t>Chúa</a:t>
            </a:r>
            <a:r>
              <a:rPr lang="en-US" sz="6000" b="1" i="0" dirty="0">
                <a:solidFill>
                  <a:schemeClr val="bg1"/>
                </a:solidFill>
                <a:effectLst/>
                <a:latin typeface="Arial" panose="020B0604020202020204" pitchFamily="34" charset="0"/>
              </a:rPr>
              <a:t>! </a:t>
            </a:r>
            <a:r>
              <a:rPr lang="en-US" sz="6000" b="1" i="0" dirty="0" err="1">
                <a:solidFill>
                  <a:schemeClr val="bg1"/>
                </a:solidFill>
                <a:effectLst/>
                <a:latin typeface="Arial" panose="020B0604020202020204" pitchFamily="34" charset="0"/>
              </a:rPr>
              <a:t>Ôi</a:t>
            </a:r>
            <a:r>
              <a:rPr lang="en-US" sz="6000" b="1" i="0" dirty="0">
                <a:solidFill>
                  <a:schemeClr val="bg1"/>
                </a:solidFill>
                <a:effectLst/>
                <a:latin typeface="Arial" panose="020B0604020202020204" pitchFamily="34" charset="0"/>
              </a:rPr>
              <a:t> </a:t>
            </a:r>
            <a:r>
              <a:rPr lang="en-US" sz="6000" b="1" i="0" dirty="0" err="1">
                <a:solidFill>
                  <a:schemeClr val="bg1"/>
                </a:solidFill>
                <a:effectLst/>
                <a:latin typeface="Arial" panose="020B0604020202020204" pitchFamily="34" charset="0"/>
              </a:rPr>
              <a:t>Thiên</a:t>
            </a:r>
            <a:r>
              <a:rPr lang="en-US" sz="6000" b="1" i="0" dirty="0">
                <a:solidFill>
                  <a:schemeClr val="bg1"/>
                </a:solidFill>
                <a:effectLst/>
                <a:latin typeface="Arial" panose="020B0604020202020204" pitchFamily="34" charset="0"/>
              </a:rPr>
              <a:t> </a:t>
            </a:r>
            <a:r>
              <a:rPr lang="en-US" sz="6000" b="1" i="0" dirty="0" err="1">
                <a:solidFill>
                  <a:schemeClr val="bg1"/>
                </a:solidFill>
                <a:effectLst/>
                <a:latin typeface="Arial" panose="020B0604020202020204" pitchFamily="34" charset="0"/>
              </a:rPr>
              <a:t>Chúa</a:t>
            </a:r>
            <a:r>
              <a:rPr lang="en-US" sz="6000" b="1" i="0" dirty="0">
                <a:solidFill>
                  <a:schemeClr val="bg1"/>
                </a:solidFill>
                <a:effectLst/>
                <a:latin typeface="Arial" panose="020B0604020202020204" pitchFamily="34" charset="0"/>
              </a:rPr>
              <a:t>! </a:t>
            </a:r>
            <a:r>
              <a:rPr lang="en-US" sz="6000" b="1" i="0" dirty="0" err="1">
                <a:solidFill>
                  <a:schemeClr val="bg1"/>
                </a:solidFill>
                <a:effectLst/>
                <a:latin typeface="Arial" panose="020B0604020202020204" pitchFamily="34" charset="0"/>
              </a:rPr>
              <a:t>sao</a:t>
            </a:r>
            <a:r>
              <a:rPr lang="en-US" sz="6000" b="1" i="0" dirty="0">
                <a:solidFill>
                  <a:schemeClr val="bg1"/>
                </a:solidFill>
                <a:effectLst/>
                <a:latin typeface="Arial" panose="020B0604020202020204" pitchFamily="34" charset="0"/>
              </a:rPr>
              <a:t> </a:t>
            </a:r>
            <a:r>
              <a:rPr lang="en-US" sz="6000" b="1" i="0" dirty="0" err="1">
                <a:solidFill>
                  <a:schemeClr val="bg1"/>
                </a:solidFill>
                <a:effectLst/>
                <a:latin typeface="Arial" panose="020B0604020202020204" pitchFamily="34" charset="0"/>
              </a:rPr>
              <a:t>Chúa</a:t>
            </a:r>
            <a:r>
              <a:rPr lang="en-US" sz="6000" b="1" i="0" dirty="0">
                <a:solidFill>
                  <a:schemeClr val="bg1"/>
                </a:solidFill>
                <a:effectLst/>
                <a:latin typeface="Arial" panose="020B0604020202020204" pitchFamily="34" charset="0"/>
              </a:rPr>
              <a:t> </a:t>
            </a:r>
            <a:r>
              <a:rPr lang="en-US" sz="6000" b="1" i="0" dirty="0" err="1">
                <a:solidFill>
                  <a:schemeClr val="bg1"/>
                </a:solidFill>
                <a:effectLst/>
                <a:latin typeface="Arial" panose="020B0604020202020204" pitchFamily="34" charset="0"/>
              </a:rPr>
              <a:t>đã</a:t>
            </a:r>
            <a:r>
              <a:rPr lang="en-US" sz="6000" b="1" i="0" dirty="0">
                <a:solidFill>
                  <a:schemeClr val="bg1"/>
                </a:solidFill>
                <a:effectLst/>
                <a:latin typeface="Arial" panose="020B0604020202020204" pitchFamily="34" charset="0"/>
              </a:rPr>
              <a:t> </a:t>
            </a:r>
            <a:r>
              <a:rPr lang="en-US" sz="6000" b="1" i="0" dirty="0" err="1">
                <a:solidFill>
                  <a:schemeClr val="bg1"/>
                </a:solidFill>
                <a:effectLst/>
                <a:latin typeface="Arial" panose="020B0604020202020204" pitchFamily="34" charset="0"/>
              </a:rPr>
              <a:t>bỏ</a:t>
            </a:r>
            <a:r>
              <a:rPr lang="en-US" sz="6000" b="1" i="0" dirty="0">
                <a:solidFill>
                  <a:schemeClr val="bg1"/>
                </a:solidFill>
                <a:effectLst/>
                <a:latin typeface="Arial" panose="020B0604020202020204" pitchFamily="34" charset="0"/>
              </a:rPr>
              <a:t> con?</a:t>
            </a:r>
            <a:endParaRPr lang="en-US" sz="60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21898" y="1012572"/>
            <a:ext cx="7393002"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21, 8-9. 17-18a. 19-20. 23-24</a:t>
            </a:r>
            <a:endParaRPr lang="en-US" sz="36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210393" y="859764"/>
            <a:ext cx="8650386"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“Người đã tự hạ mình; vì thế Thiên Chúa đã tôn vinh Người”.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rgbClr val="333333"/>
                </a:solidFill>
                <a:effectLst/>
                <a:latin typeface="Arial" panose="020B0604020202020204" pitchFamily="34" charset="0"/>
              </a:rPr>
              <a:t>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 Pl 2, 6-11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117" y="2235735"/>
            <a:ext cx="8502090"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Philipphê.</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7604" y="3204447"/>
            <a:ext cx="3980279" cy="2146526"/>
          </a:xfrm>
          <a:prstGeom prst="rect">
            <a:avLst/>
          </a:prstGeom>
        </p:spPr>
      </p:pic>
    </p:spTree>
    <p:extLst>
      <p:ext uri="{BB962C8B-B14F-4D97-AF65-F5344CB8AC3E}">
        <p14:creationId xmlns:p14="http://schemas.microsoft.com/office/powerpoint/2010/main" val="2738225069"/>
      </p:ext>
    </p:extLst>
  </p:cSld>
  <p:clrMapOvr>
    <a:masterClrMapping/>
  </p:clrMapOvr>
  <p:transition spd="med">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86077" y="154218"/>
            <a:ext cx="7371845" cy="769441"/>
          </a:xfrm>
          <a:prstGeom prst="rect">
            <a:avLst/>
          </a:prstGeom>
          <a:noFill/>
        </p:spPr>
        <p:txBody>
          <a:bodyPr wrap="square" rtlCol="0">
            <a:spAutoFit/>
          </a:bodyPr>
          <a:lstStyle/>
          <a:p>
            <a:r>
              <a:rPr lang="vi-VN" sz="4400" b="0" i="0" dirty="0">
                <a:solidFill>
                  <a:srgbClr val="FFFF00"/>
                </a:solidFill>
                <a:effectLst/>
                <a:latin typeface="Arial" panose="020B0604020202020204" pitchFamily="34" charset="0"/>
              </a:rPr>
              <a:t>Câu Xướng Trước Phúc Âm</a:t>
            </a:r>
            <a:endParaRPr lang="en-US" sz="4400" dirty="0">
              <a:solidFill>
                <a:srgbClr val="FFFF00"/>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799" y="775150"/>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buNone/>
            </a:pPr>
            <a:r>
              <a:rPr lang="vi-VN" sz="4400" i="0" dirty="0">
                <a:solidFill>
                  <a:schemeClr val="bg1"/>
                </a:solidFill>
                <a:effectLst/>
                <a:latin typeface="Arial" panose="020B0604020202020204" pitchFamily="34" charset="0"/>
              </a:rPr>
              <a:t>Chúa Kitô vì chúng ta, đã vâng lời cho đến chết, và chết trên thập giá. Vì thế, Thiên Chúa đã tôn vinh Người, và ban cho Người một danh hiệu vượt trên mọi danh hiệu.</a:t>
            </a:r>
            <a:endParaRPr lang="vi-VN" sz="4400" u="sng"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2262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328505-2863-4C03-B655-A47EFF09FA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TextBox 9">
            <a:extLst>
              <a:ext uri="{FF2B5EF4-FFF2-40B4-BE49-F238E27FC236}">
                <a16:creationId xmlns:a16="http://schemas.microsoft.com/office/drawing/2014/main" id="{D9BDFD52-4AF4-412C-B10B-D0923F81F3FB}"/>
              </a:ext>
            </a:extLst>
          </p:cNvPr>
          <p:cNvSpPr txBox="1"/>
          <p:nvPr/>
        </p:nvSpPr>
        <p:spPr>
          <a:xfrm>
            <a:off x="1310909" y="3531836"/>
            <a:ext cx="7210004" cy="584775"/>
          </a:xfrm>
          <a:prstGeom prst="rect">
            <a:avLst/>
          </a:prstGeom>
          <a:noFill/>
        </p:spPr>
        <p:txBody>
          <a:bodyPr wrap="square">
            <a:spAutoFit/>
          </a:bodyPr>
          <a:lstStyle/>
          <a:p>
            <a:r>
              <a:rPr lang="vi-VN" sz="3200" b="1" i="0" dirty="0">
                <a:solidFill>
                  <a:srgbClr val="FFFF00"/>
                </a:solidFill>
                <a:effectLst/>
                <a:latin typeface="Arial" panose="020B0604020202020204" pitchFamily="34" charset="0"/>
              </a:rPr>
              <a:t>Bài Thương Khó: Mt 26, 14 – 27, 66 </a:t>
            </a:r>
            <a:endParaRPr lang="en-US" sz="3200" b="1" dirty="0">
              <a:solidFill>
                <a:srgbClr val="FFFF00"/>
              </a:solidFill>
            </a:endParaRPr>
          </a:p>
        </p:txBody>
      </p:sp>
      <p:pic>
        <p:nvPicPr>
          <p:cNvPr id="11" name="Picture 10">
            <a:extLst>
              <a:ext uri="{FF2B5EF4-FFF2-40B4-BE49-F238E27FC236}">
                <a16:creationId xmlns:a16="http://schemas.microsoft.com/office/drawing/2014/main" id="{4CA9C000-FEBD-4C75-8F96-3DCF146C5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15" y="221768"/>
            <a:ext cx="1016313" cy="1016313"/>
          </a:xfrm>
          <a:prstGeom prst="rect">
            <a:avLst/>
          </a:prstGeom>
        </p:spPr>
      </p:pic>
    </p:spTree>
    <p:extLst>
      <p:ext uri="{BB962C8B-B14F-4D97-AF65-F5344CB8AC3E}">
        <p14:creationId xmlns:p14="http://schemas.microsoft.com/office/powerpoint/2010/main" val="4272717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2392</TotalTime>
  <Words>250</Words>
  <Application>Microsoft Office PowerPoint</Application>
  <PresentationFormat>On-screen Show (16:9)</PresentationFormat>
  <Paragraphs>22</Paragraphs>
  <Slides>14</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81</cp:revision>
  <dcterms:created xsi:type="dcterms:W3CDTF">2018-11-13T15:52:26Z</dcterms:created>
  <dcterms:modified xsi:type="dcterms:W3CDTF">2026-03-16T08:49:59Z</dcterms:modified>
</cp:coreProperties>
</file>