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4" r:id="rId2"/>
    <p:sldId id="257" r:id="rId3"/>
    <p:sldId id="258" r:id="rId4"/>
    <p:sldId id="260" r:id="rId5"/>
    <p:sldId id="261" r:id="rId6"/>
    <p:sldId id="275" r:id="rId7"/>
    <p:sldId id="309" r:id="rId8"/>
    <p:sldId id="287" r:id="rId9"/>
    <p:sldId id="292" r:id="rId10"/>
    <p:sldId id="284" r:id="rId11"/>
    <p:sldId id="282" r:id="rId12"/>
    <p:sldId id="283" r:id="rId13"/>
    <p:sldId id="306" r:id="rId14"/>
    <p:sldId id="310" r:id="rId15"/>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0CA46D-9F8C-48B4-9F41-F53818D73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8" name="TextBox 7">
            <a:extLst>
              <a:ext uri="{FF2B5EF4-FFF2-40B4-BE49-F238E27FC236}">
                <a16:creationId xmlns:a16="http://schemas.microsoft.com/office/drawing/2014/main" id="{3222AE6E-A701-438D-B744-A949F230B51C}"/>
              </a:ext>
            </a:extLst>
          </p:cNvPr>
          <p:cNvSpPr txBox="1"/>
          <p:nvPr/>
        </p:nvSpPr>
        <p:spPr>
          <a:xfrm>
            <a:off x="2395968" y="2947650"/>
            <a:ext cx="592191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VI THƯỜNG NIÊN A</a:t>
            </a:r>
            <a:endParaRPr lang="en-US" sz="2800" b="1" dirty="0">
              <a:solidFill>
                <a:srgbClr val="FFFF00"/>
              </a:solidFill>
            </a:endParaRPr>
          </a:p>
        </p:txBody>
      </p:sp>
      <p:pic>
        <p:nvPicPr>
          <p:cNvPr id="9" name="Picture 8">
            <a:extLst>
              <a:ext uri="{FF2B5EF4-FFF2-40B4-BE49-F238E27FC236}">
                <a16:creationId xmlns:a16="http://schemas.microsoft.com/office/drawing/2014/main" id="{DD0AA7DB-725B-433A-9111-E477C8822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0" y="375517"/>
            <a:ext cx="1105509" cy="1105509"/>
          </a:xfrm>
          <a:prstGeom prst="rect">
            <a:avLst/>
          </a:prstGeom>
        </p:spPr>
      </p:pic>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8" y="17451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441014" y="814006"/>
            <a:ext cx="8261969" cy="3785652"/>
          </a:xfrm>
          <a:prstGeom prst="rect">
            <a:avLst/>
          </a:prstGeom>
          <a:noFill/>
        </p:spPr>
        <p:txBody>
          <a:bodyPr wrap="square">
            <a:spAutoFit/>
          </a:bodyPr>
          <a:lstStyle/>
          <a:p>
            <a:pPr algn="just"/>
            <a:r>
              <a:rPr lang="vi-VN" sz="4000" b="1" i="0" dirty="0">
                <a:solidFill>
                  <a:schemeClr val="bg1"/>
                </a:solidFill>
                <a:effectLst/>
                <a:latin typeface="Arial" panose="020B0604020202020204" pitchFamily="34" charset="0"/>
              </a:rPr>
              <a:t>Thiên hạ hãy cảm ơn Chúa vì Chúa nhân hậu, và những điều kỳ diệu của Ngài đối với loài người, bởi Ngài đã cho người đói khát được no nê, người cơ hàn được tràn trề thiện hảo</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549624" y="1708870"/>
            <a:ext cx="6340110" cy="1200329"/>
          </a:xfrm>
          <a:prstGeom prst="rect">
            <a:avLst/>
          </a:prstGeom>
          <a:noFill/>
        </p:spPr>
        <p:txBody>
          <a:bodyPr wrap="square">
            <a:spAutoFit/>
          </a:bodyPr>
          <a:lstStyle/>
          <a:p>
            <a:pPr algn="ctr"/>
            <a:r>
              <a:rPr lang="en-US" sz="7200" b="1" dirty="0">
                <a:solidFill>
                  <a:srgbClr val="FFFF00"/>
                </a:solidFill>
                <a:effectLst/>
                <a:latin typeface="Arial" panose="020B0604020202020204" pitchFamily="34" charset="0"/>
                <a:cs typeface="Arial" panose="020B0604020202020204" pitchFamily="34" charset="0"/>
              </a:rPr>
              <a:t>CA KẾT LỄ</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48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0CA46D-9F8C-48B4-9F41-F53818D73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8" name="TextBox 7">
            <a:extLst>
              <a:ext uri="{FF2B5EF4-FFF2-40B4-BE49-F238E27FC236}">
                <a16:creationId xmlns:a16="http://schemas.microsoft.com/office/drawing/2014/main" id="{3222AE6E-A701-438D-B744-A949F230B51C}"/>
              </a:ext>
            </a:extLst>
          </p:cNvPr>
          <p:cNvSpPr txBox="1"/>
          <p:nvPr/>
        </p:nvSpPr>
        <p:spPr>
          <a:xfrm>
            <a:off x="2395968" y="2947650"/>
            <a:ext cx="592191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VI THƯỜNG NIÊN A</a:t>
            </a:r>
            <a:endParaRPr lang="en-US" sz="2800" b="1" dirty="0">
              <a:solidFill>
                <a:srgbClr val="FFFF00"/>
              </a:solidFill>
            </a:endParaRPr>
          </a:p>
        </p:txBody>
      </p:sp>
      <p:pic>
        <p:nvPicPr>
          <p:cNvPr id="9" name="Picture 8">
            <a:extLst>
              <a:ext uri="{FF2B5EF4-FFF2-40B4-BE49-F238E27FC236}">
                <a16:creationId xmlns:a16="http://schemas.microsoft.com/office/drawing/2014/main" id="{DD0AA7DB-725B-433A-9111-E477C8822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0" y="375517"/>
            <a:ext cx="1105509" cy="1105509"/>
          </a:xfrm>
          <a:prstGeom prst="rect">
            <a:avLst/>
          </a:prstGeom>
        </p:spPr>
      </p:pic>
    </p:spTree>
    <p:extLst>
      <p:ext uri="{BB962C8B-B14F-4D97-AF65-F5344CB8AC3E}">
        <p14:creationId xmlns:p14="http://schemas.microsoft.com/office/powerpoint/2010/main" val="249735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848046"/>
            <a:ext cx="8625439" cy="3785652"/>
          </a:xfrm>
          <a:prstGeom prst="rect">
            <a:avLst/>
          </a:prstGeom>
          <a:noFill/>
          <a:ln>
            <a:noFill/>
            <a:prstDash val="solid"/>
          </a:ln>
        </p:spPr>
        <p:txBody>
          <a:bodyPr vert="horz" wrap="square" lIns="91440" tIns="45720" rIns="91440" bIns="45720" anchor="t" anchorCtr="0" compatLnSpc="1">
            <a:spAutoFit/>
          </a:bodyPr>
          <a:lstStyle/>
          <a:p>
            <a:pPr algn="just"/>
            <a:r>
              <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000" b="1" i="0" dirty="0">
                <a:solidFill>
                  <a:schemeClr val="bg1"/>
                </a:solidFill>
                <a:effectLst/>
                <a:latin typeface="Arial" panose="020B0604020202020204" pitchFamily="34" charset="0"/>
              </a:rPr>
              <a:t>Xin Chúa trở thành núi đá cho tôi trú ẩn, trở thành chiến luỹ kiên cố để cứu độ tôi. Bởi Chúa là Đá Tảng, là chiến luỹ của tôi, vì uy danh Chúa, Chúa sẽ dìu dắt và hướng dẫn tôi.</a:t>
            </a:r>
            <a:endParaRPr lang="en-US" sz="40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72828" y="770751"/>
            <a:ext cx="8998344" cy="1446550"/>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"Người không truyền dạy cho một ai làm điều gian ác"</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33333"/>
                </a:solidFill>
                <a:effectLst/>
                <a:latin typeface="Arial" panose="020B0604020202020204" pitchFamily="34" charset="0"/>
              </a:rPr>
              <a:t> </a:t>
            </a:r>
            <a:r>
              <a:rPr lang="en-US" sz="4000" b="0" i="0" dirty="0">
                <a:solidFill>
                  <a:srgbClr val="3A3A3A"/>
                </a:solidFill>
                <a:effectLst/>
                <a:latin typeface="Roboto" panose="02000000000000000000" pitchFamily="2" charset="0"/>
              </a:rPr>
              <a:t> </a:t>
            </a:r>
            <a:r>
              <a:rPr lang="en-US" sz="4000" b="0" i="0" dirty="0">
                <a:solidFill>
                  <a:srgbClr val="333333"/>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Hc</a:t>
            </a:r>
            <a:r>
              <a:rPr lang="en-US" sz="4000" b="0" i="0" dirty="0">
                <a:solidFill>
                  <a:schemeClr val="bg1"/>
                </a:solidFill>
                <a:effectLst/>
                <a:latin typeface="Arial" panose="020B0604020202020204" pitchFamily="34" charset="0"/>
              </a:rPr>
              <a:t> 15,16-21</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463885" y="2284966"/>
            <a:ext cx="7069799"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Ðức</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Huấn</a:t>
            </a:r>
            <a:r>
              <a:rPr lang="en-US" sz="4000" b="0" i="0" dirty="0">
                <a:solidFill>
                  <a:schemeClr val="bg1"/>
                </a:solidFill>
                <a:effectLst/>
                <a:latin typeface="Arial" panose="020B0604020202020204" pitchFamily="34" charset="0"/>
              </a:rPr>
              <a:t> ca.</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753" y="2992852"/>
            <a:ext cx="4348041" cy="2344857"/>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12707" y="1715547"/>
            <a:ext cx="8063344" cy="1446550"/>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vi-VN" sz="4400" b="0" i="0" dirty="0">
                <a:solidFill>
                  <a:srgbClr val="333333"/>
                </a:solidFill>
                <a:effectLst/>
                <a:latin typeface="Arial" panose="020B0604020202020204" pitchFamily="34" charset="0"/>
              </a:rPr>
              <a:t> </a:t>
            </a:r>
            <a:r>
              <a:rPr lang="en-US" sz="4400" b="1" i="0" dirty="0" err="1">
                <a:solidFill>
                  <a:schemeClr val="bg1"/>
                </a:solidFill>
                <a:effectLst/>
                <a:latin typeface="Arial" panose="020B0604020202020204" pitchFamily="34" charset="0"/>
              </a:rPr>
              <a:t>Phúc</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đức</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những</a:t>
            </a:r>
            <a:r>
              <a:rPr lang="en-US" sz="4400" b="1" i="0" dirty="0">
                <a:solidFill>
                  <a:schemeClr val="bg1"/>
                </a:solidFill>
                <a:effectLst/>
                <a:latin typeface="Arial" panose="020B0604020202020204" pitchFamily="34" charset="0"/>
              </a:rPr>
              <a:t> ai </a:t>
            </a:r>
            <a:r>
              <a:rPr lang="en-US" sz="4400" b="1" i="0" dirty="0" err="1">
                <a:solidFill>
                  <a:schemeClr val="bg1"/>
                </a:solidFill>
                <a:effectLst/>
                <a:latin typeface="Arial" panose="020B0604020202020204" pitchFamily="34" charset="0"/>
              </a:rPr>
              <a:t>tiến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thân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trong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luật</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pháp</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của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221898" y="1012572"/>
            <a:ext cx="7393002" cy="646331"/>
          </a:xfrm>
          <a:prstGeom prst="rect">
            <a:avLst/>
          </a:prstGeom>
          <a:noFill/>
        </p:spPr>
        <p:txBody>
          <a:bodyPr wrap="square">
            <a:spAutoFit/>
          </a:bodyPr>
          <a:lstStyle/>
          <a:p>
            <a:pPr algn="ctr"/>
            <a:r>
              <a:rPr lang="en-US" sz="3600" b="0" i="0" dirty="0">
                <a:solidFill>
                  <a:schemeClr val="bg1"/>
                </a:solidFill>
                <a:effectLst/>
                <a:latin typeface="Arial" panose="020B0604020202020204" pitchFamily="34" charset="0"/>
              </a:rPr>
              <a:t>Tv 118,1-2.4-5.17-18.33-34</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p:nvPr/>
        </p:nvSpPr>
        <p:spPr>
          <a:xfrm>
            <a:off x="169785" y="691798"/>
            <a:ext cx="865877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"Thiên Chúa đã tiền định từ trước muôn thuở, để làm nên sự hiển vinh của chúng ta".</a:t>
            </a:r>
            <a:endPar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3" y="15758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1Cor 2, 6-10</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050" y="3352723"/>
            <a:ext cx="3900509" cy="2007062"/>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169785" y="2749503"/>
            <a:ext cx="8172955" cy="1200329"/>
          </a:xfrm>
          <a:prstGeom prst="rect">
            <a:avLst/>
          </a:prstGeom>
          <a:noFill/>
        </p:spPr>
        <p:txBody>
          <a:bodyPr wrap="square">
            <a:spAutoFit/>
          </a:bodyPr>
          <a:lstStyle/>
          <a:p>
            <a:r>
              <a:rPr lang="en-US" sz="3600" b="0" i="0" dirty="0" err="1">
                <a:solidFill>
                  <a:schemeClr val="bg1"/>
                </a:solidFill>
                <a:effectLst/>
                <a:latin typeface="Arial" panose="020B0604020202020204" pitchFamily="34" charset="0"/>
                <a:cs typeface="Arial" panose="020B0604020202020204" pitchFamily="34" charset="0"/>
              </a:rPr>
              <a:t>Trích</a:t>
            </a:r>
            <a:r>
              <a:rPr lang="en-US" sz="3600" b="0" i="0" dirty="0">
                <a:solidFill>
                  <a:schemeClr val="bg1"/>
                </a:solidFill>
                <a:effectLst/>
                <a:latin typeface="Arial" panose="020B0604020202020204" pitchFamily="34" charset="0"/>
                <a:cs typeface="Arial" panose="020B0604020202020204" pitchFamily="34" charset="0"/>
              </a:rPr>
              <a:t> </a:t>
            </a:r>
            <a:r>
              <a:rPr lang="vi-VN" sz="3600" b="0" i="0" dirty="0">
                <a:solidFill>
                  <a:schemeClr val="bg1"/>
                </a:solidFill>
                <a:effectLst/>
                <a:latin typeface="Arial" panose="020B0604020202020204" pitchFamily="34" charset="0"/>
                <a:cs typeface="Arial" panose="020B0604020202020204" pitchFamily="34" charset="0"/>
              </a:rPr>
              <a:t>thư thứ I của Thánh Phaolô Tông đồ gửi tín hữu Côrintô.</a:t>
            </a:r>
            <a:endParaRPr lang="en-US" sz="36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1431616" y="347115"/>
            <a:ext cx="6781800" cy="769441"/>
          </a:xfrm>
          <a:prstGeom prst="rect">
            <a:avLst/>
          </a:prstGeom>
          <a:noFill/>
        </p:spPr>
        <p:txBody>
          <a:bodyPr wrap="square" rtlCol="0">
            <a:spAutoFit/>
          </a:bodyPr>
          <a:lstStyle/>
          <a:p>
            <a:r>
              <a:rPr lang="en-US" sz="4400" b="1" i="0" dirty="0">
                <a:solidFill>
                  <a:srgbClr val="FFFF00"/>
                </a:solidFill>
                <a:effectLst/>
                <a:latin typeface="Arial" panose="020B0604020202020204" pitchFamily="34" charset="0"/>
              </a:rPr>
              <a:t>Alleluia:</a:t>
            </a:r>
            <a:r>
              <a:rPr lang="en-US" sz="4400" b="1" i="0" dirty="0">
                <a:solidFill>
                  <a:schemeClr val="bg1"/>
                </a:solidFill>
                <a:effectLst/>
                <a:latin typeface="Arial" panose="020B0604020202020204" pitchFamily="34" charset="0"/>
              </a:rPr>
              <a:t> </a:t>
            </a:r>
            <a:r>
              <a:rPr lang="en-US" sz="4400" b="0" i="0" dirty="0">
                <a:solidFill>
                  <a:schemeClr val="bg1"/>
                </a:solidFill>
                <a:effectLst/>
                <a:latin typeface="Arial" panose="020B0604020202020204" pitchFamily="34" charset="0"/>
              </a:rPr>
              <a:t> Ga 8, 12</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1116556"/>
            <a:ext cx="8534400" cy="3285704"/>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a:t>
            </a:r>
            <a:r>
              <a:rPr lang="vi-VN" sz="4400" u="sng" dirty="0">
                <a:solidFill>
                  <a:srgbClr val="FFFF00"/>
                </a:solidFill>
                <a:latin typeface="+mn-lt"/>
                <a:cs typeface="Arial" panose="020B0604020202020204" pitchFamily="34" charset="0"/>
              </a:rPr>
              <a:t>:</a:t>
            </a:r>
            <a:r>
              <a:rPr lang="vi-VN" sz="4400" i="0" dirty="0">
                <a:solidFill>
                  <a:schemeClr val="bg1"/>
                </a:solidFill>
                <a:latin typeface="+mn-lt"/>
              </a:rPr>
              <a:t> </a:t>
            </a:r>
            <a:r>
              <a:rPr lang="vi-VN" sz="4400" i="0" dirty="0">
                <a:solidFill>
                  <a:schemeClr val="bg1"/>
                </a:solidFill>
                <a:effectLst/>
                <a:latin typeface="Arial" panose="020B0604020202020204" pitchFamily="34" charset="0"/>
              </a:rPr>
              <a:t> </a:t>
            </a:r>
            <a:r>
              <a:rPr lang="vi-VN" sz="4000" i="0" dirty="0">
                <a:solidFill>
                  <a:schemeClr val="bg1"/>
                </a:solidFill>
                <a:effectLst/>
                <a:latin typeface="Arial" panose="020B0604020202020204" pitchFamily="34" charset="0"/>
              </a:rPr>
              <a:t> </a:t>
            </a:r>
            <a:r>
              <a:rPr lang="vi-VN" sz="4400" i="0" dirty="0">
                <a:solidFill>
                  <a:schemeClr val="bg1"/>
                </a:solidFill>
                <a:effectLst/>
                <a:latin typeface="Arial" panose="020B0604020202020204" pitchFamily="34" charset="0"/>
              </a:rPr>
              <a:t> </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Lạy</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Chúa</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xin</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hãy</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nói</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vì</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tôi</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tớ</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Chúa</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đang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nghe</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Chúa</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có</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lời</a:t>
            </a:r>
            <a:r>
              <a:rPr lang="en-US" sz="4400" i="0" dirty="0">
                <a:solidFill>
                  <a:schemeClr val="bg1"/>
                </a:solidFill>
                <a:effectLst/>
                <a:latin typeface="Arial" panose="020B0604020202020204" pitchFamily="34" charset="0"/>
              </a:rPr>
              <a:t> ban </a:t>
            </a:r>
            <a:r>
              <a:rPr lang="en-US" sz="4400" i="0" dirty="0" err="1">
                <a:solidFill>
                  <a:schemeClr val="bg1"/>
                </a:solidFill>
                <a:effectLst/>
                <a:latin typeface="Arial" panose="020B0604020202020204" pitchFamily="34" charset="0"/>
              </a:rPr>
              <a:t>sự</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sống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đời</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đời</a:t>
            </a:r>
            <a:r>
              <a:rPr lang="en-US" sz="4400" i="0" dirty="0">
                <a:solidFill>
                  <a:schemeClr val="bg1"/>
                </a:solidFill>
                <a:effectLst/>
                <a:latin typeface="Arial" panose="020B0604020202020204" pitchFamily="34" charset="0"/>
              </a:rPr>
              <a:t> -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0CA46D-9F8C-48B4-9F41-F53818D73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8" name="TextBox 7">
            <a:extLst>
              <a:ext uri="{FF2B5EF4-FFF2-40B4-BE49-F238E27FC236}">
                <a16:creationId xmlns:a16="http://schemas.microsoft.com/office/drawing/2014/main" id="{3222AE6E-A701-438D-B744-A949F230B51C}"/>
              </a:ext>
            </a:extLst>
          </p:cNvPr>
          <p:cNvSpPr txBox="1"/>
          <p:nvPr/>
        </p:nvSpPr>
        <p:spPr>
          <a:xfrm>
            <a:off x="2760109" y="2785809"/>
            <a:ext cx="5921917" cy="584775"/>
          </a:xfrm>
          <a:prstGeom prst="rect">
            <a:avLst/>
          </a:prstGeom>
          <a:noFill/>
        </p:spPr>
        <p:txBody>
          <a:bodyPr wrap="square">
            <a:spAutoFit/>
          </a:bodyPr>
          <a:lstStyle/>
          <a:p>
            <a:r>
              <a:rPr lang="en-US" sz="3200" b="1" i="0" dirty="0">
                <a:solidFill>
                  <a:srgbClr val="FFFF00"/>
                </a:solidFill>
                <a:effectLst/>
                <a:latin typeface="Arial" panose="020B0604020202020204" pitchFamily="34" charset="0"/>
              </a:rPr>
              <a:t>PHÚC ÂM: Mt 5, 17-37</a:t>
            </a:r>
            <a:endParaRPr lang="en-US" sz="3200" b="1" dirty="0">
              <a:solidFill>
                <a:srgbClr val="FFFF00"/>
              </a:solidFill>
            </a:endParaRPr>
          </a:p>
        </p:txBody>
      </p:sp>
      <p:pic>
        <p:nvPicPr>
          <p:cNvPr id="9" name="Picture 8">
            <a:extLst>
              <a:ext uri="{FF2B5EF4-FFF2-40B4-BE49-F238E27FC236}">
                <a16:creationId xmlns:a16="http://schemas.microsoft.com/office/drawing/2014/main" id="{DD0AA7DB-725B-433A-9111-E477C8822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20" y="375517"/>
            <a:ext cx="1105509" cy="1105509"/>
          </a:xfrm>
          <a:prstGeom prst="rect">
            <a:avLst/>
          </a:prstGeom>
        </p:spPr>
      </p:pic>
    </p:spTree>
    <p:extLst>
      <p:ext uri="{BB962C8B-B14F-4D97-AF65-F5344CB8AC3E}">
        <p14:creationId xmlns:p14="http://schemas.microsoft.com/office/powerpoint/2010/main" val="406607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0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687189" y="1708870"/>
            <a:ext cx="6340110" cy="1015663"/>
          </a:xfrm>
          <a:prstGeom prst="rect">
            <a:avLst/>
          </a:prstGeom>
          <a:noFill/>
        </p:spPr>
        <p:txBody>
          <a:bodyPr wrap="square">
            <a:spAutoFit/>
          </a:bodyPr>
          <a:lstStyle/>
          <a:p>
            <a:r>
              <a:rPr lang="en-US" sz="6000" b="1" dirty="0">
                <a:solidFill>
                  <a:srgbClr val="FFFF00"/>
                </a:solidFill>
                <a:effectLst/>
                <a:latin typeface="Arial" panose="020B0604020202020204" pitchFamily="34" charset="0"/>
                <a:cs typeface="Arial" panose="020B0604020202020204" pitchFamily="34" charset="0"/>
              </a:rPr>
              <a:t>KINH TIN KÍNH</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14823"/>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247</Words>
  <Application>Microsoft Office PowerPoint</Application>
  <PresentationFormat>On-screen Show (16:9)</PresentationFormat>
  <Paragraphs>22</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Albany</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69</cp:revision>
  <dcterms:created xsi:type="dcterms:W3CDTF">2018-11-13T15:52:26Z</dcterms:created>
  <dcterms:modified xsi:type="dcterms:W3CDTF">2026-01-31T12:53:40Z</dcterms:modified>
</cp:coreProperties>
</file>