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4" r:id="rId2"/>
    <p:sldId id="257" r:id="rId3"/>
    <p:sldId id="258" r:id="rId4"/>
    <p:sldId id="260" r:id="rId5"/>
    <p:sldId id="261" r:id="rId6"/>
    <p:sldId id="275" r:id="rId7"/>
    <p:sldId id="315" r:id="rId8"/>
    <p:sldId id="287" r:id="rId9"/>
    <p:sldId id="292" r:id="rId10"/>
    <p:sldId id="284" r:id="rId11"/>
    <p:sldId id="282" r:id="rId12"/>
    <p:sldId id="283" r:id="rId13"/>
    <p:sldId id="316" r:id="rId14"/>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743689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63588"/>
            <a:ext cx="6705600" cy="3771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1F021F4E-B197-4692-8645-753E8A4C6DB3}" type="slidenum">
              <a:rPr lang="en-US" smtClean="0"/>
              <a:t>6</a:t>
            </a:fld>
            <a:endParaRPr lang="en-US"/>
          </a:p>
        </p:txBody>
      </p:sp>
    </p:spTree>
    <p:extLst>
      <p:ext uri="{BB962C8B-B14F-4D97-AF65-F5344CB8AC3E}">
        <p14:creationId xmlns:p14="http://schemas.microsoft.com/office/powerpoint/2010/main" val="2713421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8D5ED8-7875-4195-9145-AEDBE212E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5137841"/>
          </a:xfrm>
          <a:prstGeom prst="rect">
            <a:avLst/>
          </a:prstGeom>
        </p:spPr>
      </p:pic>
      <p:sp>
        <p:nvSpPr>
          <p:cNvPr id="7" name="TextBox 6">
            <a:extLst>
              <a:ext uri="{FF2B5EF4-FFF2-40B4-BE49-F238E27FC236}">
                <a16:creationId xmlns:a16="http://schemas.microsoft.com/office/drawing/2014/main" id="{688BCB0F-894B-4FAA-90F1-B244B38AD3DD}"/>
              </a:ext>
            </a:extLst>
          </p:cNvPr>
          <p:cNvSpPr txBox="1"/>
          <p:nvPr/>
        </p:nvSpPr>
        <p:spPr>
          <a:xfrm>
            <a:off x="1841446" y="3206594"/>
            <a:ext cx="6299141"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XIV THƯỜNG NIÊN A</a:t>
            </a:r>
            <a:endParaRPr lang="en-US" sz="2800" b="1" dirty="0">
              <a:solidFill>
                <a:srgbClr val="FFFF00"/>
              </a:solidFill>
            </a:endParaRPr>
          </a:p>
        </p:txBody>
      </p:sp>
      <p:pic>
        <p:nvPicPr>
          <p:cNvPr id="10" name="Picture 9">
            <a:extLst>
              <a:ext uri="{FF2B5EF4-FFF2-40B4-BE49-F238E27FC236}">
                <a16:creationId xmlns:a16="http://schemas.microsoft.com/office/drawing/2014/main" id="{9256D528-3CB4-480C-823C-C3F174AB9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97" y="390489"/>
            <a:ext cx="1105509" cy="1105509"/>
          </a:xfrm>
          <a:prstGeom prst="rect">
            <a:avLst/>
          </a:prstGeom>
        </p:spPr>
      </p:pic>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599" y="306655"/>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441014" y="1267160"/>
            <a:ext cx="8261969" cy="2800767"/>
          </a:xfrm>
          <a:prstGeom prst="rect">
            <a:avLst/>
          </a:prstGeom>
          <a:noFill/>
        </p:spPr>
        <p:txBody>
          <a:bodyPr wrap="square">
            <a:spAutoFit/>
          </a:bodyPr>
          <a:lstStyle/>
          <a:p>
            <a:pPr algn="just"/>
            <a:r>
              <a:rPr lang="vi-VN" sz="4400" b="1" i="0" dirty="0">
                <a:solidFill>
                  <a:schemeClr val="bg1"/>
                </a:solidFill>
                <a:effectLst/>
                <a:latin typeface="Arial" panose="020B0604020202020204" pitchFamily="34" charset="0"/>
              </a:rPr>
              <a:t>Các bạn hãy nếm thử và hãy nhìn coi, cho biết Chúa thiện hảo nhường bao. Phúc cho ai tìm nương tựa ở nơi Chúa</a:t>
            </a:r>
            <a:r>
              <a:rPr lang="vi-VN" sz="4400" b="0" i="0" dirty="0">
                <a:solidFill>
                  <a:srgbClr val="333333"/>
                </a:solidFill>
                <a:effectLst/>
                <a:latin typeface="Arial" panose="020B0604020202020204" pitchFamily="34" charset="0"/>
              </a:rPr>
              <a:t>.</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2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8D5ED8-7875-4195-9145-AEDBE212E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5137841"/>
          </a:xfrm>
          <a:prstGeom prst="rect">
            <a:avLst/>
          </a:prstGeom>
        </p:spPr>
      </p:pic>
      <p:sp>
        <p:nvSpPr>
          <p:cNvPr id="7" name="TextBox 6">
            <a:extLst>
              <a:ext uri="{FF2B5EF4-FFF2-40B4-BE49-F238E27FC236}">
                <a16:creationId xmlns:a16="http://schemas.microsoft.com/office/drawing/2014/main" id="{688BCB0F-894B-4FAA-90F1-B244B38AD3DD}"/>
              </a:ext>
            </a:extLst>
          </p:cNvPr>
          <p:cNvSpPr txBox="1"/>
          <p:nvPr/>
        </p:nvSpPr>
        <p:spPr>
          <a:xfrm>
            <a:off x="1841446" y="3206594"/>
            <a:ext cx="6299141"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XIV THƯỜNG NIÊN A</a:t>
            </a:r>
            <a:endParaRPr lang="en-US" sz="2800" b="1" dirty="0">
              <a:solidFill>
                <a:srgbClr val="FFFF00"/>
              </a:solidFill>
            </a:endParaRPr>
          </a:p>
        </p:txBody>
      </p:sp>
      <p:pic>
        <p:nvPicPr>
          <p:cNvPr id="10" name="Picture 9">
            <a:extLst>
              <a:ext uri="{FF2B5EF4-FFF2-40B4-BE49-F238E27FC236}">
                <a16:creationId xmlns:a16="http://schemas.microsoft.com/office/drawing/2014/main" id="{9256D528-3CB4-480C-823C-C3F174AB9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97" y="390489"/>
            <a:ext cx="1105509" cy="1105509"/>
          </a:xfrm>
          <a:prstGeom prst="rect">
            <a:avLst/>
          </a:prstGeom>
        </p:spPr>
      </p:pic>
    </p:spTree>
    <p:extLst>
      <p:ext uri="{BB962C8B-B14F-4D97-AF65-F5344CB8AC3E}">
        <p14:creationId xmlns:p14="http://schemas.microsoft.com/office/powerpoint/2010/main" val="100676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571498"/>
            <a:ext cx="8625439" cy="4401205"/>
          </a:xfrm>
          <a:prstGeom prst="rect">
            <a:avLst/>
          </a:prstGeom>
          <a:noFill/>
          <a:ln>
            <a:noFill/>
            <a:prstDash val="solid"/>
          </a:ln>
        </p:spPr>
        <p:txBody>
          <a:bodyPr vert="horz" wrap="square" lIns="91440" tIns="45720" rIns="91440" bIns="45720" anchor="t" anchorCtr="0" compatLnSpc="1">
            <a:spAutoFit/>
          </a:bodyPr>
          <a:lstStyle/>
          <a:p>
            <a:pPr algn="just"/>
            <a:r>
              <a:rPr lang="en-US" sz="40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rPr>
              <a:t> </a:t>
            </a:r>
            <a:r>
              <a:rPr lang="vi-VN" sz="4000" b="1" i="0" dirty="0">
                <a:solidFill>
                  <a:schemeClr val="bg1"/>
                </a:solidFill>
                <a:effectLst/>
                <a:latin typeface="Arial" panose="020B0604020202020204" pitchFamily="34" charset="0"/>
              </a:rPr>
              <a:t>Lạy Chúa, chúng tôi tưởng nhớ lại lòng thương xót của Chúa, ngay trong đền thánh Chúa. Lạy Chúa, cũng như thánh danh Chúa, lời khen ngợi Chúa sẽ vang  đến tận cùng trái đất; tay hữu Chúa đầy đức công minh.</a:t>
            </a:r>
            <a:endParaRPr lang="en-US" sz="40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0"/>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72828" y="770751"/>
            <a:ext cx="8998344" cy="1446550"/>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"Này vua ngươi khiêm tốn đến với ngươi".</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0" y="151878"/>
            <a:ext cx="90711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33333"/>
                </a:solidFill>
                <a:effectLst/>
                <a:latin typeface="Arial" panose="020B0604020202020204" pitchFamily="34" charset="0"/>
              </a:rPr>
              <a:t> </a:t>
            </a:r>
            <a:r>
              <a:rPr lang="en-US" sz="4000" b="0" i="0" dirty="0">
                <a:solidFill>
                  <a:schemeClr val="bg1"/>
                </a:solidFill>
                <a:effectLst/>
                <a:latin typeface="Roboto" panose="02000000000000000000" pitchFamily="2" charset="0"/>
              </a:rPr>
              <a:t> </a:t>
            </a:r>
            <a:r>
              <a:rPr lang="en-US" sz="4000" b="0" i="0" dirty="0" err="1">
                <a:solidFill>
                  <a:schemeClr val="bg1"/>
                </a:solidFill>
                <a:effectLst/>
                <a:latin typeface="Arial" panose="020B0604020202020204" pitchFamily="34" charset="0"/>
              </a:rPr>
              <a:t>Dcr</a:t>
            </a:r>
            <a:r>
              <a:rPr lang="en-US" sz="4000" b="0" i="0" dirty="0">
                <a:solidFill>
                  <a:schemeClr val="bg1"/>
                </a:solidFill>
                <a:effectLst/>
                <a:latin typeface="Arial" panose="020B0604020202020204" pitchFamily="34" charset="0"/>
              </a:rPr>
              <a:t> 9, 9-10</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161841" y="2284959"/>
            <a:ext cx="827006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Dacaria</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8906" y="3012146"/>
            <a:ext cx="4312266" cy="2325564"/>
          </a:xfrm>
          <a:prstGeom prst="rect">
            <a:avLst/>
          </a:prstGeom>
        </p:spPr>
      </p:pic>
    </p:spTree>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612707" y="1715547"/>
            <a:ext cx="806334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400" b="1" i="0" dirty="0" err="1">
                <a:solidFill>
                  <a:schemeClr val="bg1"/>
                </a:solidFill>
                <a:effectLst/>
                <a:latin typeface="Arial" panose="020B0604020202020204" pitchFamily="34" charset="0"/>
              </a:rPr>
              <a:t>Ðáp</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Lạy</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lạy</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Thiên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 con </a:t>
            </a:r>
            <a:r>
              <a:rPr lang="en-US" sz="4400" b="1" i="0" dirty="0" err="1">
                <a:solidFill>
                  <a:schemeClr val="bg1"/>
                </a:solidFill>
                <a:effectLst/>
                <a:latin typeface="Arial" panose="020B0604020202020204" pitchFamily="34" charset="0"/>
              </a:rPr>
              <a:t>sẽ</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chúc</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tụng</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danh</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Chúa</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tới</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muôn</a:t>
            </a:r>
            <a:r>
              <a:rPr lang="en-US" sz="4400" b="1" i="0" dirty="0">
                <a:solidFill>
                  <a:schemeClr val="bg1"/>
                </a:solidFill>
                <a:effectLst/>
                <a:latin typeface="Arial" panose="020B0604020202020204" pitchFamily="34" charset="0"/>
              </a:rPr>
              <a:t> </a:t>
            </a:r>
            <a:r>
              <a:rPr lang="en-US" sz="4400" b="1" i="0" dirty="0" err="1">
                <a:solidFill>
                  <a:schemeClr val="bg1"/>
                </a:solidFill>
                <a:effectLst/>
                <a:latin typeface="Arial" panose="020B0604020202020204" pitchFamily="34" charset="0"/>
              </a:rPr>
              <a:t>đời</a:t>
            </a:r>
            <a:r>
              <a:rPr lang="en-US" sz="4400" b="1" i="0" dirty="0">
                <a:solidFill>
                  <a:schemeClr val="bg1"/>
                </a:solidFill>
                <a:effectLst/>
                <a:latin typeface="Arial" panose="020B0604020202020204" pitchFamily="34" charset="0"/>
              </a:rPr>
              <a:t> </a:t>
            </a:r>
            <a:endParaRPr lang="en-US" sz="44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594300" y="980203"/>
            <a:ext cx="8347863" cy="646331"/>
          </a:xfrm>
          <a:prstGeom prst="rect">
            <a:avLst/>
          </a:prstGeom>
          <a:noFill/>
        </p:spPr>
        <p:txBody>
          <a:bodyPr wrap="square">
            <a:spAutoFit/>
          </a:bodyPr>
          <a:lstStyle/>
          <a:p>
            <a:pPr algn="ctr"/>
            <a:r>
              <a:rPr lang="en-US" sz="3600" b="0" i="0" dirty="0">
                <a:solidFill>
                  <a:schemeClr val="bg1"/>
                </a:solidFill>
                <a:effectLst/>
                <a:latin typeface="Arial" panose="020B0604020202020204" pitchFamily="34" charset="0"/>
              </a:rPr>
              <a:t>Tv 144, 1-2. 8-9. 10-11. 13cd-14</a:t>
            </a:r>
            <a:endParaRPr lang="en-US" sz="36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Rectangle 2"/>
          <p:cNvSpPr/>
          <p:nvPr/>
        </p:nvSpPr>
        <p:spPr>
          <a:xfrm>
            <a:off x="242613" y="745659"/>
            <a:ext cx="8658774" cy="2123658"/>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"Nếu nhờ thần trí mà anh em đã giết được hành động của xác thịt, thì anh em sẽ được sống".</a:t>
            </a:r>
            <a:endParaRPr lang="en-US" sz="4400" b="1" i="0" u="none" strike="noStrike" kern="1200" cap="none" spc="0" baseline="0" dirty="0">
              <a:solidFill>
                <a:schemeClr val="bg1"/>
              </a:solidFill>
              <a:uFillTx/>
              <a:latin typeface="Arial" panose="020B0604020202020204" pitchFamily="34" charset="0"/>
              <a:ea typeface="Microsoft YaHei" pitchFamily="2"/>
              <a:cs typeface="Arial" panose="020B0604020202020204" pitchFamily="34" charset="0"/>
            </a:endParaRPr>
          </a:p>
        </p:txBody>
      </p:sp>
      <p:sp>
        <p:nvSpPr>
          <p:cNvPr id="4" name="TextBox 3">
            <a:extLst>
              <a:ext uri="{FF2B5EF4-FFF2-40B4-BE49-F238E27FC236}">
                <a16:creationId xmlns:a16="http://schemas.microsoft.com/office/drawing/2014/main" id="{74896393-084D-4B4E-A270-99CEF18D03A3}"/>
              </a:ext>
            </a:extLst>
          </p:cNvPr>
          <p:cNvSpPr txBox="1"/>
          <p:nvPr/>
        </p:nvSpPr>
        <p:spPr>
          <a:xfrm>
            <a:off x="-145933" y="157586"/>
            <a:ext cx="86783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chemeClr val="bg1"/>
                </a:solidFill>
                <a:effectLst/>
                <a:latin typeface="Arial" panose="020B0604020202020204" pitchFamily="34" charset="0"/>
              </a:rPr>
              <a:t>Rm 8, 9. 11-13</a:t>
            </a:r>
            <a:endParaRPr lang="en-US" sz="4000" dirty="0">
              <a:solidFill>
                <a:schemeClr val="bg1"/>
              </a:solidFill>
            </a:endParaRPr>
          </a:p>
        </p:txBody>
      </p:sp>
      <p:pic>
        <p:nvPicPr>
          <p:cNvPr id="5" name="Picture 4">
            <a:extLst>
              <a:ext uri="{FF2B5EF4-FFF2-40B4-BE49-F238E27FC236}">
                <a16:creationId xmlns:a16="http://schemas.microsoft.com/office/drawing/2014/main" id="{7022D72C-AB6E-499E-B488-37CE59C98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0408" y="3528127"/>
            <a:ext cx="3560979" cy="1832352"/>
          </a:xfrm>
          <a:prstGeom prst="rect">
            <a:avLst/>
          </a:prstGeom>
        </p:spPr>
      </p:pic>
      <p:sp>
        <p:nvSpPr>
          <p:cNvPr id="7" name="TextBox 6">
            <a:extLst>
              <a:ext uri="{FF2B5EF4-FFF2-40B4-BE49-F238E27FC236}">
                <a16:creationId xmlns:a16="http://schemas.microsoft.com/office/drawing/2014/main" id="{73ECAEC9-9C65-4697-BC31-89BECEE643A7}"/>
              </a:ext>
            </a:extLst>
          </p:cNvPr>
          <p:cNvSpPr txBox="1"/>
          <p:nvPr/>
        </p:nvSpPr>
        <p:spPr>
          <a:xfrm>
            <a:off x="106775" y="2795670"/>
            <a:ext cx="8172955"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Thánh Phaolô Tông đồ gửi tín hữu Rôma.</a:t>
            </a:r>
            <a:endParaRPr lang="en-US" sz="4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867473" y="7947"/>
            <a:ext cx="7568949" cy="769441"/>
          </a:xfrm>
          <a:prstGeom prst="rect">
            <a:avLst/>
          </a:prstGeom>
          <a:noFill/>
        </p:spPr>
        <p:txBody>
          <a:bodyPr wrap="square" rtlCol="0">
            <a:spAutoFit/>
          </a:bodyPr>
          <a:lstStyle/>
          <a:p>
            <a:pPr algn="ctr"/>
            <a:r>
              <a:rPr lang="en-US" sz="4400" b="1" i="0" dirty="0">
                <a:solidFill>
                  <a:srgbClr val="FFFF00"/>
                </a:solidFill>
                <a:effectLst/>
                <a:latin typeface="Arial" panose="020B0604020202020204" pitchFamily="34" charset="0"/>
              </a:rPr>
              <a:t>Alleluia</a:t>
            </a:r>
            <a:r>
              <a:rPr lang="en-US" sz="4400" b="1" i="0" dirty="0">
                <a:solidFill>
                  <a:schemeClr val="bg1"/>
                </a:solidFill>
                <a:effectLst/>
                <a:latin typeface="Arial" panose="020B0604020202020204" pitchFamily="34" charset="0"/>
              </a:rPr>
              <a:t>: </a:t>
            </a:r>
            <a:r>
              <a:rPr lang="en-US" sz="4400" b="0" i="0" dirty="0">
                <a:solidFill>
                  <a:schemeClr val="bg1"/>
                </a:solidFill>
                <a:effectLst/>
                <a:latin typeface="Arial" panose="020B0604020202020204" pitchFamily="34" charset="0"/>
              </a:rPr>
              <a:t>Ga 10, 17</a:t>
            </a:r>
            <a:endParaRPr lang="en-US" sz="4400" dirty="0">
              <a:solidFill>
                <a:schemeClr val="bg1"/>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84747" y="928898"/>
            <a:ext cx="8534400" cy="3285704"/>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r>
              <a:rPr lang="vi-VN" sz="4400" u="sng" dirty="0">
                <a:solidFill>
                  <a:srgbClr val="FFFF00"/>
                </a:solidFill>
                <a:latin typeface="+mn-lt"/>
                <a:cs typeface="Times New Roman" pitchFamily="18" charset="0"/>
              </a:rPr>
              <a:t>Alleluia-allelui</a:t>
            </a:r>
            <a:r>
              <a:rPr lang="en-US" sz="4400" u="sng" dirty="0">
                <a:solidFill>
                  <a:srgbClr val="FFFF00"/>
                </a:solidFill>
                <a:latin typeface="+mn-lt"/>
                <a:cs typeface="Times New Roman" pitchFamily="18" charset="0"/>
              </a:rPr>
              <a:t>a:</a:t>
            </a:r>
            <a:r>
              <a:rPr lang="vi-VN" sz="4400" i="0" dirty="0">
                <a:solidFill>
                  <a:schemeClr val="bg1"/>
                </a:solidFill>
                <a:latin typeface="+mn-lt"/>
              </a:rPr>
              <a:t> </a:t>
            </a:r>
            <a:r>
              <a:rPr lang="vi-VN" sz="4400" i="0" dirty="0">
                <a:solidFill>
                  <a:schemeClr val="bg1"/>
                </a:solidFill>
                <a:effectLst/>
                <a:latin typeface="Arial" panose="020B0604020202020204" pitchFamily="34" charset="0"/>
              </a:rPr>
              <a:t>  </a:t>
            </a:r>
            <a:r>
              <a:rPr lang="vi-VN" sz="36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Chúa</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phán</a:t>
            </a:r>
            <a:r>
              <a:rPr lang="en-US" sz="4400" i="0" dirty="0">
                <a:solidFill>
                  <a:schemeClr val="bg1"/>
                </a:solidFill>
                <a:effectLst/>
                <a:latin typeface="Arial" panose="020B0604020202020204" pitchFamily="34" charset="0"/>
              </a:rPr>
              <a:t>: "Con </a:t>
            </a:r>
            <a:r>
              <a:rPr lang="en-US" sz="4400" i="0" dirty="0" err="1">
                <a:solidFill>
                  <a:schemeClr val="bg1"/>
                </a:solidFill>
                <a:effectLst/>
                <a:latin typeface="Arial" panose="020B0604020202020204" pitchFamily="34" charset="0"/>
              </a:rPr>
              <a:t>chiên</a:t>
            </a:r>
            <a:r>
              <a:rPr lang="en-US" sz="4400" i="0" dirty="0">
                <a:solidFill>
                  <a:schemeClr val="bg1"/>
                </a:solidFill>
                <a:effectLst/>
                <a:latin typeface="Arial" panose="020B0604020202020204" pitchFamily="34" charset="0"/>
              </a:rPr>
              <a:t> Ta </a:t>
            </a:r>
            <a:r>
              <a:rPr lang="en-US" sz="4400" i="0" dirty="0" err="1">
                <a:solidFill>
                  <a:schemeClr val="bg1"/>
                </a:solidFill>
                <a:effectLst/>
                <a:latin typeface="Arial" panose="020B0604020202020204" pitchFamily="34" charset="0"/>
              </a:rPr>
              <a:t>thì</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nghe</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tiếng</a:t>
            </a:r>
            <a:r>
              <a:rPr lang="en-US" sz="4400" i="0" dirty="0">
                <a:solidFill>
                  <a:schemeClr val="bg1"/>
                </a:solidFill>
                <a:effectLst/>
                <a:latin typeface="Arial" panose="020B0604020202020204" pitchFamily="34" charset="0"/>
              </a:rPr>
              <a:t> Ta; Ta </a:t>
            </a:r>
            <a:r>
              <a:rPr lang="en-US" sz="4400" i="0" dirty="0" err="1">
                <a:solidFill>
                  <a:schemeClr val="bg1"/>
                </a:solidFill>
                <a:effectLst/>
                <a:latin typeface="Arial" panose="020B0604020202020204" pitchFamily="34" charset="0"/>
              </a:rPr>
              <a:t>biết</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và</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chúng</a:t>
            </a:r>
            <a:r>
              <a:rPr lang="en-US" sz="4400" i="0" dirty="0">
                <a:solidFill>
                  <a:schemeClr val="bg1"/>
                </a:solidFill>
                <a:effectLst/>
                <a:latin typeface="Arial" panose="020B0604020202020204" pitchFamily="34" charset="0"/>
              </a:rPr>
              <a:t> </a:t>
            </a:r>
            <a:r>
              <a:rPr lang="en-US" sz="4400" i="0" dirty="0" err="1">
                <a:solidFill>
                  <a:schemeClr val="bg1"/>
                </a:solidFill>
                <a:effectLst/>
                <a:latin typeface="Arial" panose="020B0604020202020204" pitchFamily="34" charset="0"/>
              </a:rPr>
              <a:t>theo</a:t>
            </a:r>
            <a:r>
              <a:rPr lang="en-US" sz="4400" i="0" dirty="0">
                <a:solidFill>
                  <a:schemeClr val="bg1"/>
                </a:solidFill>
                <a:effectLst/>
                <a:latin typeface="Arial" panose="020B0604020202020204" pitchFamily="34" charset="0"/>
              </a:rPr>
              <a:t> Ta".</a:t>
            </a:r>
            <a:r>
              <a:rPr lang="vi-VN" sz="4400" i="0" dirty="0">
                <a:solidFill>
                  <a:schemeClr val="bg1"/>
                </a:solidFill>
                <a:effectLst/>
                <a:latin typeface="Arial" panose="020B0604020202020204" pitchFamily="34" charset="0"/>
              </a:rPr>
              <a:t> </a:t>
            </a:r>
            <a:r>
              <a:rPr lang="en-US" sz="3600" i="0" dirty="0">
                <a:solidFill>
                  <a:schemeClr val="bg1"/>
                </a:solidFill>
                <a:effectLst/>
                <a:latin typeface="Arial" panose="020B0604020202020204" pitchFamily="34" charset="0"/>
              </a:rPr>
              <a:t> –</a:t>
            </a:r>
            <a:r>
              <a:rPr lang="en-US" sz="3600" i="0" dirty="0">
                <a:solidFill>
                  <a:srgbClr val="333333"/>
                </a:solidFill>
                <a:effectLst/>
                <a:latin typeface="Arial" panose="020B0604020202020204" pitchFamily="34" charset="0"/>
              </a:rPr>
              <a:t> </a:t>
            </a:r>
            <a:r>
              <a:rPr lang="vi-VN" sz="4400" u="sng" dirty="0">
                <a:solidFill>
                  <a:srgbClr val="FFFF00"/>
                </a:solidFill>
                <a:latin typeface="+mn-lt"/>
                <a:cs typeface="Arial" panose="020B0604020202020204" pitchFamily="34" charset="0"/>
              </a:rPr>
              <a:t>Alleluia.</a:t>
            </a:r>
          </a:p>
        </p:txBody>
      </p:sp>
    </p:spTree>
    <p:extLst>
      <p:ext uri="{BB962C8B-B14F-4D97-AF65-F5344CB8AC3E}">
        <p14:creationId xmlns:p14="http://schemas.microsoft.com/office/powerpoint/2010/main" val="2052262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8D5ED8-7875-4195-9145-AEDBE212E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9144000" cy="5137841"/>
          </a:xfrm>
          <a:prstGeom prst="rect">
            <a:avLst/>
          </a:prstGeom>
        </p:spPr>
      </p:pic>
      <p:sp>
        <p:nvSpPr>
          <p:cNvPr id="7" name="TextBox 6">
            <a:extLst>
              <a:ext uri="{FF2B5EF4-FFF2-40B4-BE49-F238E27FC236}">
                <a16:creationId xmlns:a16="http://schemas.microsoft.com/office/drawing/2014/main" id="{688BCB0F-894B-4FAA-90F1-B244B38AD3DD}"/>
              </a:ext>
            </a:extLst>
          </p:cNvPr>
          <p:cNvSpPr txBox="1"/>
          <p:nvPr/>
        </p:nvSpPr>
        <p:spPr>
          <a:xfrm>
            <a:off x="3095712" y="3044753"/>
            <a:ext cx="6048287" cy="646331"/>
          </a:xfrm>
          <a:prstGeom prst="rect">
            <a:avLst/>
          </a:prstGeom>
          <a:noFill/>
        </p:spPr>
        <p:txBody>
          <a:bodyPr wrap="square">
            <a:spAutoFit/>
          </a:bodyPr>
          <a:lstStyle/>
          <a:p>
            <a:r>
              <a:rPr lang="en-US" sz="3600" b="1" i="0" dirty="0" err="1">
                <a:solidFill>
                  <a:srgbClr val="FFFF00"/>
                </a:solidFill>
                <a:effectLst/>
                <a:latin typeface="Arial" panose="020B0604020202020204" pitchFamily="34" charset="0"/>
              </a:rPr>
              <a:t>Phúc</a:t>
            </a:r>
            <a:r>
              <a:rPr lang="en-US" sz="3600" b="1" i="0" dirty="0">
                <a:solidFill>
                  <a:srgbClr val="FFFF00"/>
                </a:solidFill>
                <a:effectLst/>
                <a:latin typeface="Arial" panose="020B0604020202020204" pitchFamily="34" charset="0"/>
              </a:rPr>
              <a:t> </a:t>
            </a:r>
            <a:r>
              <a:rPr lang="en-US" sz="3600" b="1" i="0" dirty="0" err="1">
                <a:solidFill>
                  <a:srgbClr val="FFFF00"/>
                </a:solidFill>
                <a:effectLst/>
                <a:latin typeface="Arial" panose="020B0604020202020204" pitchFamily="34" charset="0"/>
              </a:rPr>
              <a:t>Âm</a:t>
            </a:r>
            <a:r>
              <a:rPr lang="en-US" sz="3600" b="1" i="0" dirty="0">
                <a:solidFill>
                  <a:srgbClr val="FFFF00"/>
                </a:solidFill>
                <a:effectLst/>
                <a:latin typeface="Arial" panose="020B0604020202020204" pitchFamily="34" charset="0"/>
              </a:rPr>
              <a:t>: Mt 11, 25-30</a:t>
            </a:r>
            <a:endParaRPr lang="en-US" sz="3600" b="1" dirty="0">
              <a:solidFill>
                <a:srgbClr val="FFFF00"/>
              </a:solidFill>
            </a:endParaRPr>
          </a:p>
        </p:txBody>
      </p:sp>
      <p:pic>
        <p:nvPicPr>
          <p:cNvPr id="10" name="Picture 9">
            <a:extLst>
              <a:ext uri="{FF2B5EF4-FFF2-40B4-BE49-F238E27FC236}">
                <a16:creationId xmlns:a16="http://schemas.microsoft.com/office/drawing/2014/main" id="{9256D528-3CB4-480C-823C-C3F174AB9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997" y="390489"/>
            <a:ext cx="1105509" cy="1105509"/>
          </a:xfrm>
          <a:prstGeom prst="rect">
            <a:avLst/>
          </a:prstGeom>
        </p:spPr>
      </p:pic>
    </p:spTree>
    <p:extLst>
      <p:ext uri="{BB962C8B-B14F-4D97-AF65-F5344CB8AC3E}">
        <p14:creationId xmlns:p14="http://schemas.microsoft.com/office/powerpoint/2010/main" val="1997978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201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687189" y="1708870"/>
            <a:ext cx="6340110" cy="1015663"/>
          </a:xfrm>
          <a:prstGeom prst="rect">
            <a:avLst/>
          </a:prstGeom>
          <a:noFill/>
        </p:spPr>
        <p:txBody>
          <a:bodyPr wrap="square">
            <a:spAutoFit/>
          </a:bodyPr>
          <a:lstStyle/>
          <a:p>
            <a:r>
              <a:rPr lang="en-US" sz="6000" b="1" dirty="0">
                <a:solidFill>
                  <a:srgbClr val="FFFF00"/>
                </a:solidFill>
                <a:effectLst/>
                <a:latin typeface="Arial" panose="020B0604020202020204" pitchFamily="34" charset="0"/>
                <a:cs typeface="Arial" panose="020B0604020202020204" pitchFamily="34" charset="0"/>
              </a:rPr>
              <a:t>KINH TIN KÍNH</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114823"/>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245</Words>
  <Application>Microsoft Office PowerPoint</Application>
  <PresentationFormat>On-screen Show (16:9)</PresentationFormat>
  <Paragraphs>22</Paragraphs>
  <Slides>13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Albany</vt:lpstr>
      <vt:lpstr>Arial</vt:lpstr>
      <vt:lpstr>Calibri</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74</cp:revision>
  <dcterms:created xsi:type="dcterms:W3CDTF">2018-11-13T15:52:26Z</dcterms:created>
  <dcterms:modified xsi:type="dcterms:W3CDTF">2026-06-17T05:33:36Z</dcterms:modified>
</cp:coreProperties>
</file>