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2" r:id="rId2"/>
    <p:sldMasterId id="2147483716" r:id="rId3"/>
    <p:sldMasterId id="2147483760" r:id="rId4"/>
    <p:sldMasterId id="2147483796" r:id="rId5"/>
    <p:sldMasterId id="2147483840" r:id="rId6"/>
    <p:sldMasterId id="2147483856" r:id="rId7"/>
    <p:sldMasterId id="2147483868" r:id="rId8"/>
  </p:sldMasterIdLst>
  <p:notesMasterIdLst>
    <p:notesMasterId r:id="rId24"/>
  </p:notesMasterIdLst>
  <p:sldIdLst>
    <p:sldId id="268" r:id="rId9"/>
    <p:sldId id="316" r:id="rId10"/>
    <p:sldId id="1015" r:id="rId11"/>
    <p:sldId id="1063" r:id="rId12"/>
    <p:sldId id="1056" r:id="rId13"/>
    <p:sldId id="1065" r:id="rId14"/>
    <p:sldId id="426" r:id="rId15"/>
    <p:sldId id="1078" r:id="rId16"/>
    <p:sldId id="1045" r:id="rId17"/>
    <p:sldId id="301" r:id="rId18"/>
    <p:sldId id="1032" r:id="rId19"/>
    <p:sldId id="1046" r:id="rId20"/>
    <p:sldId id="346" r:id="rId21"/>
    <p:sldId id="445" r:id="rId22"/>
    <p:sldId id="1079" r:id="rId2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4" d="100"/>
          <a:sy n="84" d="100"/>
        </p:scale>
        <p:origin x="76" y="32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7/2/2025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7</a:t>
            </a:fld>
            <a:endParaRPr lang="en-US"/>
          </a:p>
        </p:txBody>
      </p:sp>
    </p:spTree>
    <p:extLst>
      <p:ext uri="{BB962C8B-B14F-4D97-AF65-F5344CB8AC3E}">
        <p14:creationId xmlns:p14="http://schemas.microsoft.com/office/powerpoint/2010/main" val="2809505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39988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83531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74457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03308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780D3A-F9B1-4E06-8497-5FDA6DAD9F39}" type="datetimeFigureOut">
              <a:rPr lang="en-US" smtClean="0">
                <a:solidFill>
                  <a:prstClr val="black">
                    <a:tint val="75000"/>
                  </a:prstClr>
                </a:solidFill>
              </a:rPr>
              <a:pPr/>
              <a:t>7/2/2025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256369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780D3A-F9B1-4E06-8497-5FDA6DAD9F39}" type="datetimeFigureOut">
              <a:rPr lang="en-US" smtClean="0">
                <a:solidFill>
                  <a:prstClr val="black">
                    <a:tint val="75000"/>
                  </a:prstClr>
                </a:solidFill>
              </a:rPr>
              <a:pPr/>
              <a:t>7/2/2025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04921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80D3A-F9B1-4E06-8497-5FDA6DAD9F39}" type="datetimeFigureOut">
              <a:rPr lang="en-US" smtClean="0">
                <a:solidFill>
                  <a:prstClr val="black">
                    <a:tint val="75000"/>
                  </a:prstClr>
                </a:solidFill>
              </a:rPr>
              <a:pPr/>
              <a:t>7/2/2025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850433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27160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97512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49411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70751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7/2/2025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7/2/2025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33968303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7469663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6446089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380108461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7/2/2025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37415612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30164960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4140872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7/2/2025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9599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00318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74058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8978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780D3A-F9B1-4E06-8497-5FDA6DAD9F39}" type="datetimeFigureOut">
              <a:rPr lang="en-US" smtClean="0">
                <a:solidFill>
                  <a:prstClr val="black">
                    <a:tint val="75000"/>
                  </a:prstClr>
                </a:solidFill>
              </a:rPr>
              <a:pPr/>
              <a:t>7/2/2025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99188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780D3A-F9B1-4E06-8497-5FDA6DAD9F39}" type="datetimeFigureOut">
              <a:rPr lang="en-US" smtClean="0">
                <a:solidFill>
                  <a:prstClr val="black">
                    <a:tint val="75000"/>
                  </a:prstClr>
                </a:solidFill>
              </a:rPr>
              <a:pPr/>
              <a:t>7/2/2025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11178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7/2/2025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80D3A-F9B1-4E06-8497-5FDA6DAD9F39}" type="datetimeFigureOut">
              <a:rPr lang="en-US" smtClean="0">
                <a:solidFill>
                  <a:prstClr val="black">
                    <a:tint val="75000"/>
                  </a:prstClr>
                </a:solidFill>
              </a:rPr>
              <a:pPr/>
              <a:t>7/2/2025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60894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96355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10405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75672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31098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7/2/2025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58.xml"/><Relationship Id="rId7" Type="http://schemas.openxmlformats.org/officeDocument/2006/relationships/slideLayout" Target="../slideLayouts/slideLayout62.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 Id="rId9" Type="http://schemas.openxmlformats.org/officeDocument/2006/relationships/image" Target="../media/image1.jp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7.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image" Target="../media/image2.jpg"/><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8.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7/2/2025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B780D3A-F9B1-4E06-8497-5FDA6DAD9F39}"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738791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59707691"/>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B780D3A-F9B1-4E06-8497-5FDA6DAD9F39}"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2434144"/>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Layout" Target="../slideLayouts/slideLayout74.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6.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3.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3.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6.jpg"/><Relationship Id="rId1" Type="http://schemas.openxmlformats.org/officeDocument/2006/relationships/slideLayout" Target="../slideLayouts/slideLayout7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633E4A8-F6B9-4990-A3C3-A49CE3D092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 y="0"/>
            <a:ext cx="9144000" cy="5143500"/>
          </a:xfrm>
          <a:prstGeom prst="rect">
            <a:avLst/>
          </a:prstGeom>
        </p:spPr>
      </p:pic>
      <p:pic>
        <p:nvPicPr>
          <p:cNvPr id="7" name="Picture 6">
            <a:extLst>
              <a:ext uri="{FF2B5EF4-FFF2-40B4-BE49-F238E27FC236}">
                <a16:creationId xmlns:a16="http://schemas.microsoft.com/office/drawing/2014/main" id="{2A48A7B5-C41C-4143-8BFC-6EABCBA78F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85750"/>
            <a:ext cx="1066800" cy="1066800"/>
          </a:xfrm>
          <a:prstGeom prst="rect">
            <a:avLst/>
          </a:prstGeom>
        </p:spPr>
      </p:pic>
      <p:sp>
        <p:nvSpPr>
          <p:cNvPr id="8" name="TextBox 7">
            <a:extLst>
              <a:ext uri="{FF2B5EF4-FFF2-40B4-BE49-F238E27FC236}">
                <a16:creationId xmlns:a16="http://schemas.microsoft.com/office/drawing/2014/main" id="{F4413C0F-E027-482D-90D5-D39D36D4DFEB}"/>
              </a:ext>
            </a:extLst>
          </p:cNvPr>
          <p:cNvSpPr txBox="1"/>
          <p:nvPr/>
        </p:nvSpPr>
        <p:spPr>
          <a:xfrm>
            <a:off x="1905000" y="3562350"/>
            <a:ext cx="6370320" cy="523220"/>
          </a:xfrm>
          <a:prstGeom prst="rect">
            <a:avLst/>
          </a:prstGeom>
          <a:noFill/>
        </p:spPr>
        <p:txBody>
          <a:bodyPr wrap="square">
            <a:spAutoFit/>
          </a:bodyPr>
          <a:lstStyle/>
          <a:p>
            <a:r>
              <a:rPr lang="vi-VN" sz="2800" b="1" i="0" dirty="0">
                <a:solidFill>
                  <a:srgbClr val="00B0F0"/>
                </a:solidFill>
                <a:effectLst/>
                <a:latin typeface="Arial" panose="020B0604020202020204" pitchFamily="34" charset="0"/>
              </a:rPr>
              <a:t>CHÚA NHẬT X</a:t>
            </a:r>
            <a:r>
              <a:rPr lang="en-US" sz="2800" b="1" i="0" dirty="0">
                <a:solidFill>
                  <a:srgbClr val="00B0F0"/>
                </a:solidFill>
                <a:effectLst/>
                <a:latin typeface="Arial" panose="020B0604020202020204" pitchFamily="34" charset="0"/>
              </a:rPr>
              <a:t>VI</a:t>
            </a:r>
            <a:r>
              <a:rPr lang="vi-VN" sz="2800" b="1" i="0" dirty="0">
                <a:solidFill>
                  <a:srgbClr val="00B0F0"/>
                </a:solidFill>
                <a:effectLst/>
                <a:latin typeface="Arial" panose="020B0604020202020204" pitchFamily="34" charset="0"/>
              </a:rPr>
              <a:t> THƯỜNG NIÊN – C</a:t>
            </a:r>
            <a:endParaRPr lang="en-US" sz="2800" b="1" dirty="0">
              <a:solidFill>
                <a:srgbClr val="00B0F0"/>
              </a:solidFill>
            </a:endParaRPr>
          </a:p>
        </p:txBody>
      </p:sp>
    </p:spTree>
    <p:extLst>
      <p:ext uri="{BB962C8B-B14F-4D97-AF65-F5344CB8AC3E}">
        <p14:creationId xmlns:p14="http://schemas.microsoft.com/office/powerpoint/2010/main" val="26401326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18177928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878596"/>
            <a:ext cx="1828799" cy="3264903"/>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4399" y="209550"/>
            <a:ext cx="2022605" cy="348615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3000" y="3774757"/>
            <a:ext cx="2743200" cy="1313307"/>
          </a:xfrm>
          <a:prstGeom prst="rect">
            <a:avLst/>
          </a:prstGeom>
        </p:spPr>
      </p:pic>
      <p:sp>
        <p:nvSpPr>
          <p:cNvPr id="7" name="Rectangle 6"/>
          <p:cNvSpPr/>
          <p:nvPr/>
        </p:nvSpPr>
        <p:spPr>
          <a:xfrm>
            <a:off x="2438400" y="21145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LỜI NGUYỆN TÍN HỮU</a:t>
            </a:r>
          </a:p>
        </p:txBody>
      </p:sp>
    </p:spTree>
    <p:extLst>
      <p:ext uri="{BB962C8B-B14F-4D97-AF65-F5344CB8AC3E}">
        <p14:creationId xmlns:p14="http://schemas.microsoft.com/office/powerpoint/2010/main" val="41766704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780871"/>
            <a:ext cx="8382000" cy="4019549"/>
          </a:xfrm>
        </p:spPr>
        <p:txBody>
          <a:bodyPr>
            <a:normAutofit/>
          </a:bodyPr>
          <a:lstStyle/>
          <a:p>
            <a:pPr algn="just"/>
            <a:r>
              <a:rPr lang="en-US"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Chúa đã làm những điều lạ lùng đáng ghi nhớ, Chúa thật là Đấng nhân hậu và từ bi; Người đã ban lương thực cho những ai tôn sợ Người.</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D9F68560-D68F-44CE-911F-84BA0FE54536}"/>
              </a:ext>
            </a:extLst>
          </p:cNvPr>
          <p:cNvSpPr txBox="1"/>
          <p:nvPr/>
        </p:nvSpPr>
        <p:spPr>
          <a:xfrm>
            <a:off x="2362200" y="11430"/>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633E4A8-F6B9-4990-A3C3-A49CE3D092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 y="0"/>
            <a:ext cx="9144000" cy="5143500"/>
          </a:xfrm>
          <a:prstGeom prst="rect">
            <a:avLst/>
          </a:prstGeom>
        </p:spPr>
      </p:pic>
      <p:pic>
        <p:nvPicPr>
          <p:cNvPr id="7" name="Picture 6">
            <a:extLst>
              <a:ext uri="{FF2B5EF4-FFF2-40B4-BE49-F238E27FC236}">
                <a16:creationId xmlns:a16="http://schemas.microsoft.com/office/drawing/2014/main" id="{2A48A7B5-C41C-4143-8BFC-6EABCBA78F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85750"/>
            <a:ext cx="1066800" cy="1066800"/>
          </a:xfrm>
          <a:prstGeom prst="rect">
            <a:avLst/>
          </a:prstGeom>
        </p:spPr>
      </p:pic>
      <p:sp>
        <p:nvSpPr>
          <p:cNvPr id="8" name="TextBox 7">
            <a:extLst>
              <a:ext uri="{FF2B5EF4-FFF2-40B4-BE49-F238E27FC236}">
                <a16:creationId xmlns:a16="http://schemas.microsoft.com/office/drawing/2014/main" id="{F4413C0F-E027-482D-90D5-D39D36D4DFEB}"/>
              </a:ext>
            </a:extLst>
          </p:cNvPr>
          <p:cNvSpPr txBox="1"/>
          <p:nvPr/>
        </p:nvSpPr>
        <p:spPr>
          <a:xfrm>
            <a:off x="1905000" y="3562350"/>
            <a:ext cx="6370320" cy="523220"/>
          </a:xfrm>
          <a:prstGeom prst="rect">
            <a:avLst/>
          </a:prstGeom>
          <a:noFill/>
        </p:spPr>
        <p:txBody>
          <a:bodyPr wrap="square">
            <a:spAutoFit/>
          </a:bodyPr>
          <a:lstStyle/>
          <a:p>
            <a:r>
              <a:rPr lang="vi-VN" sz="2800" b="1" i="0" dirty="0">
                <a:solidFill>
                  <a:srgbClr val="00B0F0"/>
                </a:solidFill>
                <a:effectLst/>
                <a:latin typeface="Arial" panose="020B0604020202020204" pitchFamily="34" charset="0"/>
              </a:rPr>
              <a:t>CHÚA NHẬT X</a:t>
            </a:r>
            <a:r>
              <a:rPr lang="en-US" sz="2800" b="1" i="0" dirty="0">
                <a:solidFill>
                  <a:srgbClr val="00B0F0"/>
                </a:solidFill>
                <a:effectLst/>
                <a:latin typeface="Arial" panose="020B0604020202020204" pitchFamily="34" charset="0"/>
              </a:rPr>
              <a:t>VI</a:t>
            </a:r>
            <a:r>
              <a:rPr lang="vi-VN" sz="2800" b="1" i="0" dirty="0">
                <a:solidFill>
                  <a:srgbClr val="00B0F0"/>
                </a:solidFill>
                <a:effectLst/>
                <a:latin typeface="Arial" panose="020B0604020202020204" pitchFamily="34" charset="0"/>
              </a:rPr>
              <a:t> THƯỜNG NIÊN – C</a:t>
            </a:r>
            <a:endParaRPr lang="en-US" sz="2800" b="1" dirty="0">
              <a:solidFill>
                <a:srgbClr val="00B0F0"/>
              </a:solidFill>
            </a:endParaRPr>
          </a:p>
        </p:txBody>
      </p:sp>
    </p:spTree>
    <p:extLst>
      <p:ext uri="{BB962C8B-B14F-4D97-AF65-F5344CB8AC3E}">
        <p14:creationId xmlns:p14="http://schemas.microsoft.com/office/powerpoint/2010/main" val="20458809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971550"/>
            <a:ext cx="8610600" cy="3533783"/>
          </a:xfrm>
        </p:spPr>
        <p:txBody>
          <a:bodyPr>
            <a:normAutofit fontScale="90000"/>
          </a:bodyPr>
          <a:lstStyle/>
          <a:p>
            <a:pPr algn="just"/>
            <a:r>
              <a:rPr lang="en-US" b="1" i="0" dirty="0" err="1">
                <a:solidFill>
                  <a:schemeClr val="bg1"/>
                </a:solidFill>
                <a:effectLst/>
                <a:latin typeface="Arial" panose="020B0604020202020204" pitchFamily="34" charset="0"/>
              </a:rPr>
              <a:t>Kìa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Thiên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phù</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đang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nâng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đỡ</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tâm</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hồn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tự</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nguyện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hiến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dâng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lễ</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vật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lên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ca </a:t>
            </a:r>
            <a:r>
              <a:rPr lang="en-US" b="1" i="0" dirty="0" err="1">
                <a:solidFill>
                  <a:schemeClr val="bg1"/>
                </a:solidFill>
                <a:effectLst/>
                <a:latin typeface="Arial" panose="020B0604020202020204" pitchFamily="34" charset="0"/>
              </a:rPr>
              <a:t>tụng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danh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Ngài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vì</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danh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Ngài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thiện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hảo</a:t>
            </a:r>
            <a:r>
              <a:rPr lang="en-US" b="1" i="0" dirty="0">
                <a:solidFill>
                  <a:schemeClr val="bg1"/>
                </a:solidFill>
                <a:effectLst/>
                <a:latin typeface="Arial" panose="020B0604020202020204" pitchFamily="34" charset="0"/>
              </a:rPr>
              <a:t>.</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0B0AEBA4-5C49-4FF1-A8EA-8BDAA70DCA94}"/>
              </a:ext>
            </a:extLst>
          </p:cNvPr>
          <p:cNvSpPr txBox="1"/>
          <p:nvPr/>
        </p:nvSpPr>
        <p:spPr>
          <a:xfrm>
            <a:off x="2209800" y="209550"/>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a:p>
            <a:pPr eaLnBrk="1" hangingPunct="1">
              <a:lnSpc>
                <a:spcPct val="150000"/>
              </a:lnSpc>
            </a:pPr>
            <a:r>
              <a:rPr lang="en-US"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KINH VINH DANH</a:t>
            </a:r>
            <a:endParaRPr lang="vi-VN"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p:txBody>
      </p:sp>
    </p:spTree>
    <p:extLst>
      <p:ext uri="{BB962C8B-B14F-4D97-AF65-F5344CB8AC3E}">
        <p14:creationId xmlns:p14="http://schemas.microsoft.com/office/powerpoint/2010/main" val="33467323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87142"/>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St 18, 1-10a</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199" y="3486149"/>
            <a:ext cx="3962401" cy="1600201"/>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40972" y="795028"/>
            <a:ext cx="8862056" cy="2123658"/>
          </a:xfrm>
          <a:prstGeom prst="rect">
            <a:avLst/>
          </a:prstGeom>
          <a:noFill/>
        </p:spPr>
        <p:txBody>
          <a:bodyPr wrap="square">
            <a:spAutoFit/>
          </a:bodyPr>
          <a:lstStyle/>
          <a:p>
            <a:r>
              <a:rPr lang="vi-VN" sz="4400" b="1" i="1" dirty="0">
                <a:solidFill>
                  <a:schemeClr val="bg1"/>
                </a:solidFill>
                <a:effectLst/>
                <a:latin typeface="Arial" panose="020B0604020202020204" pitchFamily="34" charset="0"/>
              </a:rPr>
              <a:t>“Ðối với Thiên Chúa có gì khó đâu. Ta trở lại thăm ông và Sara được một đứa con trai”.</a:t>
            </a:r>
            <a:endParaRPr lang="en-US" sz="4400" b="1" dirty="0">
              <a:solidFill>
                <a:schemeClr val="bg1"/>
              </a:solidFill>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48592" y="2766833"/>
            <a:ext cx="8862056"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Sáng</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Thế</a:t>
            </a:r>
            <a:endParaRPr lang="en-US" sz="4000" dirty="0">
              <a:solidFill>
                <a:schemeClr val="bg1"/>
              </a:solidFill>
            </a:endParaRPr>
          </a:p>
        </p:txBody>
      </p:sp>
    </p:spTree>
    <p:extLst>
      <p:ext uri="{BB962C8B-B14F-4D97-AF65-F5344CB8AC3E}">
        <p14:creationId xmlns:p14="http://schemas.microsoft.com/office/powerpoint/2010/main" val="95795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br>
              <a:rPr lang="en-US" altLang="en-US" sz="7200" b="1" u="sng" dirty="0">
                <a:solidFill>
                  <a:srgbClr val="FFFF00"/>
                </a:solidFill>
                <a:cs typeface="Times New Roman" pitchFamily="18" charset="0"/>
              </a:rPr>
            </a:br>
            <a:br>
              <a:rPr lang="en-US" sz="4000" b="0" i="0" dirty="0">
                <a:solidFill>
                  <a:schemeClr val="bg1"/>
                </a:solidFill>
                <a:effectLst/>
                <a:latin typeface="Arial" panose="020B0604020202020204" pitchFamily="34" charset="0"/>
              </a:rPr>
            </a:br>
            <a:endParaRPr lang="en-US"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3D25AF5F-BBC9-4D18-B8B4-00325B9D79C5}"/>
              </a:ext>
            </a:extLst>
          </p:cNvPr>
          <p:cNvSpPr txBox="1"/>
          <p:nvPr/>
        </p:nvSpPr>
        <p:spPr>
          <a:xfrm>
            <a:off x="2857500" y="209550"/>
            <a:ext cx="3429000" cy="830997"/>
          </a:xfrm>
          <a:prstGeom prst="rect">
            <a:avLst/>
          </a:prstGeom>
          <a:noFill/>
        </p:spPr>
        <p:txBody>
          <a:bodyPr wrap="square" rtlCol="0">
            <a:spAutoFit/>
          </a:bodyPr>
          <a:lstStyle/>
          <a:p>
            <a:pPr algn="ctr"/>
            <a:r>
              <a:rPr lang="en-US" sz="4800" b="1" dirty="0" err="1">
                <a:solidFill>
                  <a:srgbClr val="FFFF00"/>
                </a:solidFill>
                <a:latin typeface="Arial" panose="020B0604020202020204" pitchFamily="34" charset="0"/>
                <a:cs typeface="Arial" panose="020B0604020202020204" pitchFamily="34" charset="0"/>
              </a:rPr>
              <a:t>Đáp</a:t>
            </a:r>
            <a:r>
              <a:rPr lang="en-US" sz="48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5B6911F8-5CF6-4FC3-8A10-83D43FB1CF73}"/>
              </a:ext>
            </a:extLst>
          </p:cNvPr>
          <p:cNvSpPr txBox="1"/>
          <p:nvPr/>
        </p:nvSpPr>
        <p:spPr>
          <a:xfrm>
            <a:off x="1371600" y="1123950"/>
            <a:ext cx="6781800" cy="707886"/>
          </a:xfrm>
          <a:prstGeom prst="rect">
            <a:avLst/>
          </a:prstGeom>
          <a:noFill/>
        </p:spPr>
        <p:txBody>
          <a:bodyPr wrap="square" rtlCol="0">
            <a:spAutoFit/>
          </a:bodyPr>
          <a:lstStyle/>
          <a:p>
            <a:r>
              <a:rPr lang="de-DE" sz="4000" b="0" i="0" dirty="0">
                <a:solidFill>
                  <a:schemeClr val="bg1"/>
                </a:solidFill>
                <a:effectLst/>
                <a:latin typeface="Arial" panose="020B0604020202020204" pitchFamily="34" charset="0"/>
              </a:rPr>
              <a:t>Tv 14, 2-3ab. 3cd-4ab. 5</a:t>
            </a:r>
            <a:endParaRPr lang="en-US" sz="4000" dirty="0">
              <a:solidFill>
                <a:schemeClr val="bg1"/>
              </a:solidFill>
            </a:endParaRPr>
          </a:p>
        </p:txBody>
      </p:sp>
      <p:sp>
        <p:nvSpPr>
          <p:cNvPr id="5" name="TextBox 4">
            <a:extLst>
              <a:ext uri="{FF2B5EF4-FFF2-40B4-BE49-F238E27FC236}">
                <a16:creationId xmlns:a16="http://schemas.microsoft.com/office/drawing/2014/main" id="{4457F1DD-782D-49AD-A0C0-72F985A85B17}"/>
              </a:ext>
            </a:extLst>
          </p:cNvPr>
          <p:cNvSpPr txBox="1"/>
          <p:nvPr/>
        </p:nvSpPr>
        <p:spPr>
          <a:xfrm>
            <a:off x="445770" y="2018765"/>
            <a:ext cx="8252460" cy="2123658"/>
          </a:xfrm>
          <a:prstGeom prst="rect">
            <a:avLst/>
          </a:prstGeom>
          <a:noFill/>
        </p:spPr>
        <p:txBody>
          <a:bodyPr wrap="square" rtlCol="0">
            <a:spAutoFit/>
          </a:bodyPr>
          <a:lstStyle/>
          <a:p>
            <a:r>
              <a:rPr lang="vi-VN" sz="4400" b="1" i="0" dirty="0">
                <a:solidFill>
                  <a:schemeClr val="bg1"/>
                </a:solidFill>
                <a:effectLst/>
                <a:latin typeface="Arial" panose="020B0604020202020204" pitchFamily="34" charset="0"/>
              </a:rPr>
              <a:t>Lạy Chúa, ai được cư ngụ trên núi thánh của Chúa? (c. 1a)</a:t>
            </a:r>
            <a:endParaRPr lang="en-US" sz="4400" b="1" dirty="0">
              <a:solidFill>
                <a:schemeClr val="bg1"/>
              </a:solidFill>
            </a:endParaRPr>
          </a:p>
        </p:txBody>
      </p:sp>
    </p:spTree>
    <p:extLst>
      <p:ext uri="{BB962C8B-B14F-4D97-AF65-F5344CB8AC3E}">
        <p14:creationId xmlns:p14="http://schemas.microsoft.com/office/powerpoint/2010/main" val="110478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152400" y="83819"/>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2: </a:t>
            </a:r>
            <a:r>
              <a:rPr lang="en-US" sz="4000" b="0" i="0" dirty="0">
                <a:solidFill>
                  <a:schemeClr val="bg1"/>
                </a:solidFill>
                <a:effectLst/>
                <a:latin typeface="Arial" panose="020B0604020202020204" pitchFamily="34" charset="0"/>
              </a:rPr>
              <a:t>Cl 1, 24-28</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94860" y="3497975"/>
            <a:ext cx="3543301" cy="1588376"/>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99067" y="710178"/>
            <a:ext cx="8884905" cy="2123658"/>
          </a:xfrm>
          <a:prstGeom prst="rect">
            <a:avLst/>
          </a:prstGeom>
          <a:noFill/>
        </p:spPr>
        <p:txBody>
          <a:bodyPr wrap="square">
            <a:spAutoFit/>
          </a:bodyPr>
          <a:lstStyle/>
          <a:p>
            <a:r>
              <a:rPr lang="vi-VN" sz="4400" b="1" i="1" dirty="0">
                <a:solidFill>
                  <a:schemeClr val="bg1"/>
                </a:solidFill>
                <a:effectLst/>
                <a:latin typeface="Arial" panose="020B0604020202020204" pitchFamily="34" charset="0"/>
              </a:rPr>
              <a:t>“Mầu nhiệm ẩn giấu từ muôn thuở, nhưng nay đã được tỏ bày cho các thánh”.</a:t>
            </a:r>
            <a:endParaRPr lang="en-US" sz="4400" b="1" dirty="0">
              <a:solidFill>
                <a:schemeClr val="bg1"/>
              </a:solidFill>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335278" y="2714208"/>
            <a:ext cx="8709655"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Thánh Phaolô Tông đồ gửi </a:t>
            </a:r>
            <a:r>
              <a:rPr lang="en-US" sz="4000" b="0" i="0" dirty="0" err="1">
                <a:solidFill>
                  <a:schemeClr val="bg1"/>
                </a:solidFill>
                <a:effectLst/>
                <a:latin typeface="Arial" panose="020B0604020202020204" pitchFamily="34" charset="0"/>
              </a:rPr>
              <a:t>tín</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hữu</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Côlôxê</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spTree>
    <p:extLst>
      <p:ext uri="{BB962C8B-B14F-4D97-AF65-F5344CB8AC3E}">
        <p14:creationId xmlns:p14="http://schemas.microsoft.com/office/powerpoint/2010/main" val="4275948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666750"/>
            <a:ext cx="8534400" cy="3962400"/>
          </a:xfrm>
        </p:spPr>
        <p:txBody>
          <a:bodyPr>
            <a:noAutofit/>
          </a:bodyPr>
          <a:lstStyle/>
          <a:p>
            <a:pPr algn="just"/>
            <a:r>
              <a:rPr lang="en-US" sz="5400" b="1" u="sng" dirty="0">
                <a:solidFill>
                  <a:srgbClr val="FFFF00"/>
                </a:solidFill>
                <a:effectLst/>
                <a:latin typeface="+mj-lt"/>
                <a:cs typeface="Times New Roman" pitchFamily="18" charset="0"/>
              </a:rPr>
              <a:t>Alleluia-alleluia</a:t>
            </a:r>
            <a:r>
              <a:rPr lang="en-US" b="1" u="sng" dirty="0">
                <a:solidFill>
                  <a:srgbClr val="FFFF00"/>
                </a:solidFill>
                <a:effectLst/>
                <a:latin typeface="Arial" panose="020B0604020202020204" pitchFamily="34" charset="0"/>
                <a:cs typeface="Arial" panose="020B0604020202020204" pitchFamily="34" charset="0"/>
              </a:rPr>
              <a:t>:</a:t>
            </a:r>
            <a:r>
              <a:rPr lang="en-US" b="1" dirty="0">
                <a:solidFill>
                  <a:schemeClr val="bg1"/>
                </a:solidFill>
                <a:effectLst/>
                <a:latin typeface="Arial" panose="020B0604020202020204" pitchFamily="34" charset="0"/>
                <a:cs typeface="Arial" panose="020B0604020202020204" pitchFamily="34" charset="0"/>
              </a:rPr>
              <a:t> </a:t>
            </a:r>
            <a:r>
              <a:rPr lang="vi-VN" b="1" i="0" dirty="0">
                <a:solidFill>
                  <a:schemeClr val="bg1"/>
                </a:solidFill>
                <a:effectLst/>
                <a:latin typeface="Arial" panose="020B0604020202020204" pitchFamily="34" charset="0"/>
              </a:rPr>
              <a:t>– Người ta sống không nguyên bởi bánh, nhưng bởi mọi lời do miệng Thiên Chúa phán ra. –  </a:t>
            </a:r>
            <a:r>
              <a:rPr lang="en-US" b="1" i="0" dirty="0">
                <a:solidFill>
                  <a:schemeClr val="bg1"/>
                </a:solidFill>
                <a:effectLst/>
                <a:latin typeface="Arial" panose="020B0604020202020204" pitchFamily="34" charset="0"/>
              </a:rPr>
              <a:t> </a:t>
            </a:r>
            <a:r>
              <a:rPr lang="en-US" b="1" u="sng" dirty="0">
                <a:solidFill>
                  <a:srgbClr val="FFFF00"/>
                </a:solidFill>
                <a:effectLst/>
                <a:latin typeface="Arial" panose="020B0604020202020204" pitchFamily="34" charset="0"/>
                <a:cs typeface="Arial" panose="020B0604020202020204" pitchFamily="34" charset="0"/>
              </a:rPr>
              <a:t>Alleluia.</a:t>
            </a:r>
          </a:p>
        </p:txBody>
      </p:sp>
      <p:sp>
        <p:nvSpPr>
          <p:cNvPr id="3" name="TextBox 2">
            <a:extLst>
              <a:ext uri="{FF2B5EF4-FFF2-40B4-BE49-F238E27FC236}">
                <a16:creationId xmlns:a16="http://schemas.microsoft.com/office/drawing/2014/main" id="{905E3580-F9C8-47BF-A7D4-10DC39062D72}"/>
              </a:ext>
            </a:extLst>
          </p:cNvPr>
          <p:cNvSpPr txBox="1"/>
          <p:nvPr/>
        </p:nvSpPr>
        <p:spPr>
          <a:xfrm>
            <a:off x="1600200" y="133350"/>
            <a:ext cx="4876800" cy="769441"/>
          </a:xfrm>
          <a:prstGeom prst="rect">
            <a:avLst/>
          </a:prstGeom>
          <a:noFill/>
        </p:spPr>
        <p:txBody>
          <a:bodyPr wrap="square" rtlCol="0">
            <a:spAutoFit/>
          </a:bodyPr>
          <a:lstStyle/>
          <a:p>
            <a:r>
              <a:rPr lang="en-US" sz="4400" b="0" i="0" dirty="0">
                <a:solidFill>
                  <a:srgbClr val="FF0000"/>
                </a:solidFill>
                <a:effectLst/>
                <a:latin typeface="Arial" panose="020B0604020202020204" pitchFamily="34" charset="0"/>
              </a:rPr>
              <a:t>Alleluia: </a:t>
            </a:r>
            <a:r>
              <a:rPr lang="en-US" sz="4400" b="0" i="0" dirty="0">
                <a:solidFill>
                  <a:srgbClr val="00B0F0"/>
                </a:solidFill>
                <a:effectLst/>
                <a:latin typeface="Arial" panose="020B0604020202020204" pitchFamily="34" charset="0"/>
              </a:rPr>
              <a:t>Mt 4, 4b</a:t>
            </a:r>
            <a:endParaRPr lang="en-US" sz="4400" dirty="0">
              <a:solidFill>
                <a:srgbClr val="00B0F0"/>
              </a:solidFill>
            </a:endParaRPr>
          </a:p>
        </p:txBody>
      </p:sp>
    </p:spTree>
    <p:extLst>
      <p:ext uri="{BB962C8B-B14F-4D97-AF65-F5344CB8AC3E}">
        <p14:creationId xmlns:p14="http://schemas.microsoft.com/office/powerpoint/2010/main" val="2715428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633E4A8-F6B9-4990-A3C3-A49CE3D092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 y="0"/>
            <a:ext cx="9144000" cy="5143500"/>
          </a:xfrm>
          <a:prstGeom prst="rect">
            <a:avLst/>
          </a:prstGeom>
        </p:spPr>
      </p:pic>
      <p:pic>
        <p:nvPicPr>
          <p:cNvPr id="7" name="Picture 6">
            <a:extLst>
              <a:ext uri="{FF2B5EF4-FFF2-40B4-BE49-F238E27FC236}">
                <a16:creationId xmlns:a16="http://schemas.microsoft.com/office/drawing/2014/main" id="{2A48A7B5-C41C-4143-8BFC-6EABCBA78F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85750"/>
            <a:ext cx="1066800" cy="1066800"/>
          </a:xfrm>
          <a:prstGeom prst="rect">
            <a:avLst/>
          </a:prstGeom>
        </p:spPr>
      </p:pic>
      <p:sp>
        <p:nvSpPr>
          <p:cNvPr id="8" name="TextBox 7">
            <a:extLst>
              <a:ext uri="{FF2B5EF4-FFF2-40B4-BE49-F238E27FC236}">
                <a16:creationId xmlns:a16="http://schemas.microsoft.com/office/drawing/2014/main" id="{F4413C0F-E027-482D-90D5-D39D36D4DFEB}"/>
              </a:ext>
            </a:extLst>
          </p:cNvPr>
          <p:cNvSpPr txBox="1"/>
          <p:nvPr/>
        </p:nvSpPr>
        <p:spPr>
          <a:xfrm>
            <a:off x="2819400" y="3486150"/>
            <a:ext cx="5029200" cy="584775"/>
          </a:xfrm>
          <a:prstGeom prst="rect">
            <a:avLst/>
          </a:prstGeom>
          <a:noFill/>
        </p:spPr>
        <p:txBody>
          <a:bodyPr wrap="square">
            <a:spAutoFit/>
          </a:bodyPr>
          <a:lstStyle/>
          <a:p>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Lc 10, 38-42</a:t>
            </a:r>
            <a:endParaRPr lang="en-US" sz="3200" b="1" dirty="0">
              <a:solidFill>
                <a:srgbClr val="FFFF00"/>
              </a:solidFill>
            </a:endParaRPr>
          </a:p>
        </p:txBody>
      </p:sp>
    </p:spTree>
    <p:extLst>
      <p:ext uri="{BB962C8B-B14F-4D97-AF65-F5344CB8AC3E}">
        <p14:creationId xmlns:p14="http://schemas.microsoft.com/office/powerpoint/2010/main" val="34176090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2183E6E-1422-D2E3-0249-E66D59F5F4D5}"/>
            </a:ext>
          </a:extLst>
        </p:cNvPr>
        <p:cNvGrpSpPr/>
        <p:nvPr/>
      </p:nvGrpSpPr>
      <p:grpSpPr>
        <a:xfrm>
          <a:off x="0" y="0"/>
          <a:ext cx="0" cy="0"/>
          <a:chOff x="0" y="0"/>
          <a:chExt cx="0" cy="0"/>
        </a:xfrm>
      </p:grpSpPr>
      <p:pic>
        <p:nvPicPr>
          <p:cNvPr id="3" name="Picture 2" descr="A person praying with his hands together&#10;&#10;Description automatically generated">
            <a:extLst>
              <a:ext uri="{FF2B5EF4-FFF2-40B4-BE49-F238E27FC236}">
                <a16:creationId xmlns:a16="http://schemas.microsoft.com/office/drawing/2014/main" id="{85AF943B-B4DA-B9FB-E191-596278583F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5314807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8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864</TotalTime>
  <Words>260</Words>
  <Application>Microsoft Office PowerPoint</Application>
  <PresentationFormat>On-screen Show (16:9)</PresentationFormat>
  <Paragraphs>29</Paragraphs>
  <Slides>15</Slides>
  <Notes>4</Notes>
  <HiddenSlides>0</HiddenSlides>
  <MMClips>0</MMClips>
  <ScaleCrop>false</ScaleCrop>
  <HeadingPairs>
    <vt:vector size="6" baseType="variant">
      <vt:variant>
        <vt:lpstr>Fonts Used</vt:lpstr>
      </vt:variant>
      <vt:variant>
        <vt:i4>3</vt:i4>
      </vt:variant>
      <vt:variant>
        <vt:lpstr>Theme</vt:lpstr>
      </vt:variant>
      <vt:variant>
        <vt:i4>8</vt:i4>
      </vt:variant>
      <vt:variant>
        <vt:lpstr>Slide Titles</vt:lpstr>
      </vt:variant>
      <vt:variant>
        <vt:i4>15</vt:i4>
      </vt:variant>
    </vt:vector>
  </HeadingPairs>
  <TitlesOfParts>
    <vt:vector size="26" baseType="lpstr">
      <vt:lpstr>Arial</vt:lpstr>
      <vt:lpstr>Calibri</vt:lpstr>
      <vt:lpstr>UTM American Sans</vt:lpstr>
      <vt:lpstr>Office Theme</vt:lpstr>
      <vt:lpstr>3_Office Theme</vt:lpstr>
      <vt:lpstr>5_Office Theme</vt:lpstr>
      <vt:lpstr>6_Office Theme</vt:lpstr>
      <vt:lpstr>9_Office Theme</vt:lpstr>
      <vt:lpstr>38_Default Design</vt:lpstr>
      <vt:lpstr>10_Office Theme</vt:lpstr>
      <vt:lpstr>7_Office Theme</vt:lpstr>
      <vt:lpstr>PowerPoint Presentation</vt:lpstr>
      <vt:lpstr>Kìa Thiên Chúa phù trợ tôi, Chúa đang nâng đỡ tâm hồn tôi. Tôi đã tự nguyện hiến dâng lễ vật lên Chúa, và lạy Chúa, tôi sẽ ca tụng danh Ngài, vì danh Ngài thiện hảo.</vt:lpstr>
      <vt:lpstr> </vt:lpstr>
      <vt:lpstr>PowerPoint Presentation</vt:lpstr>
      <vt:lpstr>  </vt:lpstr>
      <vt:lpstr>PowerPoint Presentation</vt:lpstr>
      <vt:lpstr>Alleluia-alleluia: – Người ta sống không nguyên bởi bánh, nhưng bởi mọi lời do miệng Thiên Chúa phán ra. –   Alleluia.</vt:lpstr>
      <vt:lpstr>PowerPoint Presentation</vt:lpstr>
      <vt:lpstr>PowerPoint Presentation</vt:lpstr>
      <vt:lpstr>KINH TIN KÍNH</vt:lpstr>
      <vt:lpstr>PowerPoint Presentation</vt:lpstr>
      <vt:lpstr>PowerPoint Presentation</vt:lpstr>
      <vt:lpstr> Chúa đã làm những điều lạ lùng đáng ghi nhớ, Chúa thật là Đấng nhân hậu và từ bi; Người đã ban lương thực cho những ai tôn sợ Người.</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147</cp:revision>
  <dcterms:created xsi:type="dcterms:W3CDTF">2021-12-05T01:20:54Z</dcterms:created>
  <dcterms:modified xsi:type="dcterms:W3CDTF">2025-07-01T21:46:18Z</dcterms:modified>
</cp:coreProperties>
</file>