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6" r:id="rId2"/>
    <p:sldMasterId id="2147483760" r:id="rId3"/>
    <p:sldMasterId id="2147483796" r:id="rId4"/>
    <p:sldMasterId id="2147483856" r:id="rId5"/>
  </p:sldMasterIdLst>
  <p:notesMasterIdLst>
    <p:notesMasterId r:id="rId16"/>
  </p:notesMasterIdLst>
  <p:sldIdLst>
    <p:sldId id="1060" r:id="rId6"/>
    <p:sldId id="316" r:id="rId7"/>
    <p:sldId id="1029" r:id="rId8"/>
    <p:sldId id="1056" r:id="rId9"/>
    <p:sldId id="426" r:id="rId10"/>
    <p:sldId id="1069" r:id="rId11"/>
    <p:sldId id="1046" r:id="rId12"/>
    <p:sldId id="346" r:id="rId13"/>
    <p:sldId id="445" r:id="rId14"/>
    <p:sldId id="1070"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varScale="1">
        <p:scale>
          <a:sx n="84" d="100"/>
          <a:sy n="84" d="100"/>
        </p:scale>
        <p:origin x="76" y="324"/>
      </p:cViewPr>
      <p:guideLst>
        <p:guide orient="horz" pos="1620"/>
        <p:guide pos="2880"/>
      </p:guideLst>
    </p:cSldViewPr>
  </p:slideViewPr>
  <p:outlineViewPr>
    <p:cViewPr>
      <p:scale>
        <a:sx n="33" d="100"/>
        <a:sy n="33" d="100"/>
      </p:scale>
      <p:origin x="0" y="1715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6/6/2025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1</a:t>
            </a:fld>
            <a:endParaRPr lang="en-US"/>
          </a:p>
        </p:txBody>
      </p:sp>
    </p:spTree>
    <p:extLst>
      <p:ext uri="{BB962C8B-B14F-4D97-AF65-F5344CB8AC3E}">
        <p14:creationId xmlns:p14="http://schemas.microsoft.com/office/powerpoint/2010/main" val="3937162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6</a:t>
            </a:fld>
            <a:endParaRPr lang="en-US"/>
          </a:p>
        </p:txBody>
      </p:sp>
    </p:spTree>
    <p:extLst>
      <p:ext uri="{BB962C8B-B14F-4D97-AF65-F5344CB8AC3E}">
        <p14:creationId xmlns:p14="http://schemas.microsoft.com/office/powerpoint/2010/main" val="453771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10</a:t>
            </a:fld>
            <a:endParaRPr lang="en-US"/>
          </a:p>
        </p:txBody>
      </p:sp>
    </p:spTree>
    <p:extLst>
      <p:ext uri="{BB962C8B-B14F-4D97-AF65-F5344CB8AC3E}">
        <p14:creationId xmlns:p14="http://schemas.microsoft.com/office/powerpoint/2010/main" val="1583179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6/6/2025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6/6/2025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6/6/2025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6/6/2025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6/6/2025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2537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01131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6054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458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3432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645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6/6/2025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22529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3819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9449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3131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1822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5574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0719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4759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38474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273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6/6/2025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2307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6112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9308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772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5695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974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6/6/2025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6/6/2025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6/6/2025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6/6/2025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6/6/2025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05585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5000">
              <a:srgbClr val="003300">
                <a:lumMod val="84000"/>
                <a:lumOff val="16000"/>
              </a:srgbClr>
            </a:gs>
            <a:gs pos="8000">
              <a:srgbClr val="9CB86E"/>
            </a:gs>
            <a:gs pos="62000">
              <a:srgbClr val="156B13"/>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561823"/>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5.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dirty="0"/>
          </a:p>
        </p:txBody>
      </p:sp>
      <p:pic>
        <p:nvPicPr>
          <p:cNvPr id="8" name="Picture 7">
            <a:extLst>
              <a:ext uri="{FF2B5EF4-FFF2-40B4-BE49-F238E27FC236}">
                <a16:creationId xmlns:a16="http://schemas.microsoft.com/office/drawing/2014/main" id="{88C06F51-71D8-4EF2-B5E4-0715509FD1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79787"/>
            <a:ext cx="1066800" cy="1066800"/>
          </a:xfrm>
          <a:prstGeom prst="rect">
            <a:avLst/>
          </a:prstGeom>
        </p:spPr>
      </p:pic>
      <p:pic>
        <p:nvPicPr>
          <p:cNvPr id="7" name="Content Placeholder 6">
            <a:extLst>
              <a:ext uri="{FF2B5EF4-FFF2-40B4-BE49-F238E27FC236}">
                <a16:creationId xmlns:a16="http://schemas.microsoft.com/office/drawing/2014/main" id="{017718E7-442C-4173-8DCC-7A8B8F4F83F7}"/>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620" y="-3175"/>
            <a:ext cx="9144000" cy="5127625"/>
          </a:xfrm>
        </p:spPr>
      </p:pic>
      <p:sp>
        <p:nvSpPr>
          <p:cNvPr id="10" name="TextBox 9">
            <a:extLst>
              <a:ext uri="{FF2B5EF4-FFF2-40B4-BE49-F238E27FC236}">
                <a16:creationId xmlns:a16="http://schemas.microsoft.com/office/drawing/2014/main" id="{BCDC5594-6E57-4F50-8718-320B58D6D4AE}"/>
              </a:ext>
            </a:extLst>
          </p:cNvPr>
          <p:cNvSpPr txBox="1"/>
          <p:nvPr/>
        </p:nvSpPr>
        <p:spPr>
          <a:xfrm>
            <a:off x="2582540" y="155082"/>
            <a:ext cx="6553840" cy="584775"/>
          </a:xfrm>
          <a:prstGeom prst="rect">
            <a:avLst/>
          </a:prstGeom>
          <a:noFill/>
        </p:spPr>
        <p:txBody>
          <a:bodyPr wrap="square">
            <a:spAutoFit/>
          </a:bodyPr>
          <a:lstStyle/>
          <a:p>
            <a:r>
              <a:rPr lang="en-US" sz="3200" b="1" i="0" dirty="0">
                <a:solidFill>
                  <a:srgbClr val="FFFF00"/>
                </a:solidFill>
                <a:effectLst/>
                <a:latin typeface="Arial" panose="020B0604020202020204" pitchFamily="34" charset="0"/>
              </a:rPr>
              <a:t>THỨ BA TUẦN X THƯỜNG NIÊN</a:t>
            </a:r>
            <a:endParaRPr lang="en-US" sz="3200" b="1" dirty="0">
              <a:solidFill>
                <a:srgbClr val="FFFF00"/>
              </a:solidFill>
            </a:endParaRPr>
          </a:p>
        </p:txBody>
      </p:sp>
    </p:spTree>
    <p:extLst>
      <p:ext uri="{BB962C8B-B14F-4D97-AF65-F5344CB8AC3E}">
        <p14:creationId xmlns:p14="http://schemas.microsoft.com/office/powerpoint/2010/main" val="36877235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dirty="0"/>
          </a:p>
        </p:txBody>
      </p:sp>
      <p:pic>
        <p:nvPicPr>
          <p:cNvPr id="8" name="Picture 7">
            <a:extLst>
              <a:ext uri="{FF2B5EF4-FFF2-40B4-BE49-F238E27FC236}">
                <a16:creationId xmlns:a16="http://schemas.microsoft.com/office/drawing/2014/main" id="{88C06F51-71D8-4EF2-B5E4-0715509FD1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79787"/>
            <a:ext cx="1066800" cy="1066800"/>
          </a:xfrm>
          <a:prstGeom prst="rect">
            <a:avLst/>
          </a:prstGeom>
        </p:spPr>
      </p:pic>
      <p:pic>
        <p:nvPicPr>
          <p:cNvPr id="7" name="Content Placeholder 6">
            <a:extLst>
              <a:ext uri="{FF2B5EF4-FFF2-40B4-BE49-F238E27FC236}">
                <a16:creationId xmlns:a16="http://schemas.microsoft.com/office/drawing/2014/main" id="{017718E7-442C-4173-8DCC-7A8B8F4F83F7}"/>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620" y="-3175"/>
            <a:ext cx="9144000" cy="5127625"/>
          </a:xfrm>
        </p:spPr>
      </p:pic>
      <p:sp>
        <p:nvSpPr>
          <p:cNvPr id="10" name="TextBox 9">
            <a:extLst>
              <a:ext uri="{FF2B5EF4-FFF2-40B4-BE49-F238E27FC236}">
                <a16:creationId xmlns:a16="http://schemas.microsoft.com/office/drawing/2014/main" id="{BCDC5594-6E57-4F50-8718-320B58D6D4AE}"/>
              </a:ext>
            </a:extLst>
          </p:cNvPr>
          <p:cNvSpPr txBox="1"/>
          <p:nvPr/>
        </p:nvSpPr>
        <p:spPr>
          <a:xfrm>
            <a:off x="2582540" y="155082"/>
            <a:ext cx="6553840" cy="584775"/>
          </a:xfrm>
          <a:prstGeom prst="rect">
            <a:avLst/>
          </a:prstGeom>
          <a:noFill/>
        </p:spPr>
        <p:txBody>
          <a:bodyPr wrap="square">
            <a:spAutoFit/>
          </a:bodyPr>
          <a:lstStyle/>
          <a:p>
            <a:r>
              <a:rPr lang="en-US" sz="3200" b="1" i="0" dirty="0">
                <a:solidFill>
                  <a:srgbClr val="FFFF00"/>
                </a:solidFill>
                <a:effectLst/>
                <a:latin typeface="Arial" panose="020B0604020202020204" pitchFamily="34" charset="0"/>
              </a:rPr>
              <a:t>THỨ BA TUẦN X THƯỜNG NIÊN</a:t>
            </a:r>
            <a:endParaRPr lang="en-US" sz="3200" b="1" dirty="0">
              <a:solidFill>
                <a:srgbClr val="FFFF00"/>
              </a:solidFill>
            </a:endParaRPr>
          </a:p>
        </p:txBody>
      </p:sp>
    </p:spTree>
    <p:extLst>
      <p:ext uri="{BB962C8B-B14F-4D97-AF65-F5344CB8AC3E}">
        <p14:creationId xmlns:p14="http://schemas.microsoft.com/office/powerpoint/2010/main" val="23329385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613624"/>
            <a:ext cx="8229600" cy="2571732"/>
          </a:xfrm>
        </p:spPr>
        <p:txBody>
          <a:bodyPr>
            <a:noAutofit/>
          </a:bodyPr>
          <a:lstStyle/>
          <a:p>
            <a:pPr algn="just"/>
            <a:r>
              <a:rPr lang="en-US" sz="4000" b="1" i="0" dirty="0" err="1">
                <a:solidFill>
                  <a:schemeClr val="bg1"/>
                </a:solidFill>
                <a:effectLst/>
                <a:latin typeface="Arial" panose="020B0604020202020204" pitchFamily="34" charset="0"/>
              </a:rPr>
              <a:t>Chúa</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là</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sự</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sáng</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là</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Đấng</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cứu</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độ</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tôi</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tôi</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sợ</a:t>
            </a:r>
            <a:r>
              <a:rPr lang="en-US" sz="4000" b="1" i="0" dirty="0">
                <a:solidFill>
                  <a:schemeClr val="bg1"/>
                </a:solidFill>
                <a:effectLst/>
                <a:latin typeface="Arial" panose="020B0604020202020204" pitchFamily="34" charset="0"/>
              </a:rPr>
              <a:t> chi ai? </a:t>
            </a:r>
            <a:r>
              <a:rPr lang="en-US" sz="4000" b="1" i="0" dirty="0" err="1">
                <a:solidFill>
                  <a:schemeClr val="bg1"/>
                </a:solidFill>
                <a:effectLst/>
                <a:latin typeface="Arial" panose="020B0604020202020204" pitchFamily="34" charset="0"/>
              </a:rPr>
              <a:t>Chúa</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là</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Đấng</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phù</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trợ</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đời</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tôi</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tôi</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sợ</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gì</a:t>
            </a:r>
            <a:r>
              <a:rPr lang="en-US" sz="4000" b="1" i="0" dirty="0">
                <a:solidFill>
                  <a:schemeClr val="bg1"/>
                </a:solidFill>
                <a:effectLst/>
                <a:latin typeface="Arial" panose="020B0604020202020204" pitchFamily="34" charset="0"/>
              </a:rPr>
              <a:t> ai? Khi </a:t>
            </a:r>
            <a:r>
              <a:rPr lang="en-US" sz="4000" b="1" i="0" dirty="0" err="1">
                <a:solidFill>
                  <a:schemeClr val="bg1"/>
                </a:solidFill>
                <a:effectLst/>
                <a:latin typeface="Arial" panose="020B0604020202020204" pitchFamily="34" charset="0"/>
              </a:rPr>
              <a:t>những</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đứa</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ác</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xông</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vào</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để</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xả</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thịt</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tôi</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bọn</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thù</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ghét</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tôi</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sẽ</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siêu</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té</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và</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ngã</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gục</a:t>
            </a:r>
            <a:r>
              <a:rPr lang="en-US" sz="4000" b="1" i="0" dirty="0">
                <a:solidFill>
                  <a:schemeClr val="bg1"/>
                </a:solidFill>
                <a:effectLst/>
                <a:latin typeface="Arial" panose="020B0604020202020204" pitchFamily="34" charset="0"/>
              </a:rPr>
              <a:t>.</a:t>
            </a:r>
            <a:endParaRPr lang="vi-VN" sz="4000" b="1" i="0" dirty="0">
              <a:solidFill>
                <a:schemeClr val="bg1"/>
              </a:solidFill>
              <a:effectLst/>
              <a:latin typeface="Helvetica Neue"/>
            </a:endParaRPr>
          </a:p>
        </p:txBody>
      </p:sp>
      <p:sp>
        <p:nvSpPr>
          <p:cNvPr id="4" name="TextBox 3">
            <a:extLst>
              <a:ext uri="{FF2B5EF4-FFF2-40B4-BE49-F238E27FC236}">
                <a16:creationId xmlns:a16="http://schemas.microsoft.com/office/drawing/2014/main" id="{52B86BB9-B6F7-4999-BCC7-DB0AD72AC438}"/>
              </a:ext>
            </a:extLst>
          </p:cNvPr>
          <p:cNvSpPr txBox="1"/>
          <p:nvPr/>
        </p:nvSpPr>
        <p:spPr>
          <a:xfrm>
            <a:off x="2209800" y="209550"/>
            <a:ext cx="4572000" cy="830997"/>
          </a:xfrm>
          <a:prstGeom prst="rect">
            <a:avLst/>
          </a:prstGeom>
          <a:noFill/>
        </p:spPr>
        <p:txBody>
          <a:bodyPr wrap="square">
            <a:spAutoFit/>
          </a:bodyPr>
          <a:lstStyle/>
          <a:p>
            <a:pPr algn="ctr"/>
            <a:r>
              <a:rPr lang="vi-VN" sz="4800" b="1" i="0" dirty="0">
                <a:solidFill>
                  <a:srgbClr val="FFFF00"/>
                </a:solidFill>
                <a:effectLst/>
                <a:latin typeface="Arial" panose="020B0604020202020204" pitchFamily="34" charset="0"/>
              </a:rPr>
              <a:t>Ca nhập lễ</a:t>
            </a:r>
            <a:endParaRPr lang="en-US" sz="4800" dirty="0"/>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46878C9-76C9-FA44-2D27-3E14DE32C1B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4CF4DF7-EE09-482B-8183-69B101CCE8B0}"/>
              </a:ext>
            </a:extLst>
          </p:cNvPr>
          <p:cNvSpPr txBox="1"/>
          <p:nvPr/>
        </p:nvSpPr>
        <p:spPr>
          <a:xfrm>
            <a:off x="-228600" y="11430"/>
            <a:ext cx="8458200" cy="707886"/>
          </a:xfrm>
          <a:prstGeom prst="rect">
            <a:avLst/>
          </a:prstGeom>
          <a:noFill/>
        </p:spPr>
        <p:txBody>
          <a:bodyPr wrap="square">
            <a:spAutoFit/>
          </a:bodyPr>
          <a:lstStyle/>
          <a:p>
            <a:pPr algn="ctr"/>
            <a:r>
              <a:rPr lang="en-US" sz="4000" b="1" dirty="0" err="1">
                <a:solidFill>
                  <a:srgbClr val="FFFF00"/>
                </a:solidFill>
                <a:latin typeface="Arial" panose="020B0604020202020204" pitchFamily="34" charset="0"/>
              </a:rPr>
              <a:t>Bài</a:t>
            </a:r>
            <a:r>
              <a:rPr lang="en-US" sz="4000" b="1" dirty="0">
                <a:solidFill>
                  <a:srgbClr val="FFFF00"/>
                </a:solidFill>
                <a:latin typeface="Arial" panose="020B0604020202020204" pitchFamily="34" charset="0"/>
              </a:rPr>
              <a:t> </a:t>
            </a:r>
            <a:r>
              <a:rPr lang="en-US" sz="4000" b="1" dirty="0" err="1">
                <a:solidFill>
                  <a:srgbClr val="FFFF00"/>
                </a:solidFill>
                <a:latin typeface="Arial" panose="020B0604020202020204" pitchFamily="34" charset="0"/>
              </a:rPr>
              <a:t>Đọc</a:t>
            </a:r>
            <a:r>
              <a:rPr lang="en-US" sz="4000" b="1" dirty="0">
                <a:solidFill>
                  <a:srgbClr val="FFFF00"/>
                </a:solidFill>
                <a:latin typeface="Arial" panose="020B0604020202020204" pitchFamily="34" charset="0"/>
              </a:rPr>
              <a:t> 1: </a:t>
            </a:r>
            <a:r>
              <a:rPr lang="en-US" sz="4000" b="0" i="0" dirty="0">
                <a:solidFill>
                  <a:srgbClr val="00B0F0"/>
                </a:solidFill>
                <a:effectLst/>
                <a:latin typeface="Arial" panose="020B0604020202020204" pitchFamily="34" charset="0"/>
              </a:rPr>
              <a:t>2 Cr 1, 18-22</a:t>
            </a:r>
            <a:endParaRPr lang="en-US" sz="4000" dirty="0">
              <a:solidFill>
                <a:srgbClr val="00B0F0"/>
              </a:solidFill>
            </a:endParaRPr>
          </a:p>
        </p:txBody>
      </p:sp>
      <p:pic>
        <p:nvPicPr>
          <p:cNvPr id="8" name="Picture 7">
            <a:extLst>
              <a:ext uri="{FF2B5EF4-FFF2-40B4-BE49-F238E27FC236}">
                <a16:creationId xmlns:a16="http://schemas.microsoft.com/office/drawing/2014/main" id="{F2410B25-C385-43E7-958B-03F48D6A64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3445728"/>
            <a:ext cx="4114801" cy="1844566"/>
          </a:xfrm>
          <a:prstGeom prst="rect">
            <a:avLst/>
          </a:prstGeom>
        </p:spPr>
      </p:pic>
      <p:sp>
        <p:nvSpPr>
          <p:cNvPr id="10" name="TextBox 9">
            <a:extLst>
              <a:ext uri="{FF2B5EF4-FFF2-40B4-BE49-F238E27FC236}">
                <a16:creationId xmlns:a16="http://schemas.microsoft.com/office/drawing/2014/main" id="{4E615AF0-4117-408C-B7B7-2083B2CCA744}"/>
              </a:ext>
            </a:extLst>
          </p:cNvPr>
          <p:cNvSpPr txBox="1"/>
          <p:nvPr/>
        </p:nvSpPr>
        <p:spPr>
          <a:xfrm>
            <a:off x="495299" y="582017"/>
            <a:ext cx="8153400" cy="1938992"/>
          </a:xfrm>
          <a:prstGeom prst="rect">
            <a:avLst/>
          </a:prstGeom>
          <a:noFill/>
        </p:spPr>
        <p:txBody>
          <a:bodyPr wrap="square">
            <a:spAutoFit/>
          </a:bodyPr>
          <a:lstStyle/>
          <a:p>
            <a:pPr algn="just"/>
            <a:r>
              <a:rPr lang="vi-VN" sz="4000" b="1" i="0" dirty="0">
                <a:solidFill>
                  <a:schemeClr val="bg1"/>
                </a:solidFill>
                <a:effectLst/>
                <a:latin typeface="Arial" panose="020B0604020202020204" pitchFamily="34" charset="0"/>
              </a:rPr>
              <a:t>“</a:t>
            </a:r>
            <a:r>
              <a:rPr lang="vi-VN" sz="4000" b="1" i="1" dirty="0">
                <a:solidFill>
                  <a:schemeClr val="bg1"/>
                </a:solidFill>
                <a:effectLst/>
                <a:latin typeface="Arial" panose="020B0604020202020204" pitchFamily="34" charset="0"/>
              </a:rPr>
              <a:t>Ðức Giêsu không phải vừa “Có” lại vừa “Không”, nhưng nơi Người chỉ “Có” mà thôi”.</a:t>
            </a:r>
            <a:endParaRPr lang="en-US" sz="4000" b="1" dirty="0">
              <a:solidFill>
                <a:schemeClr val="bg1"/>
              </a:solidFill>
            </a:endParaRPr>
          </a:p>
        </p:txBody>
      </p:sp>
      <p:sp>
        <p:nvSpPr>
          <p:cNvPr id="12" name="TextBox 11">
            <a:extLst>
              <a:ext uri="{FF2B5EF4-FFF2-40B4-BE49-F238E27FC236}">
                <a16:creationId xmlns:a16="http://schemas.microsoft.com/office/drawing/2014/main" id="{5C9E6B1C-B8EA-4103-A465-CCD23111C888}"/>
              </a:ext>
            </a:extLst>
          </p:cNvPr>
          <p:cNvSpPr txBox="1"/>
          <p:nvPr/>
        </p:nvSpPr>
        <p:spPr>
          <a:xfrm>
            <a:off x="266699" y="2425571"/>
            <a:ext cx="8610601" cy="1200329"/>
          </a:xfrm>
          <a:prstGeom prst="rect">
            <a:avLst/>
          </a:prstGeom>
          <a:noFill/>
        </p:spPr>
        <p:txBody>
          <a:bodyPr wrap="square">
            <a:spAutoFit/>
          </a:bodyPr>
          <a:lstStyle/>
          <a:p>
            <a:r>
              <a:rPr lang="vi-VN" sz="3600" b="0" i="0" dirty="0">
                <a:solidFill>
                  <a:srgbClr val="FFFF00"/>
                </a:solidFill>
                <a:effectLst/>
                <a:latin typeface="Arial" panose="020B0604020202020204" pitchFamily="34" charset="0"/>
              </a:rPr>
              <a:t>Trích thư thứ hai của Thánh Phaolô Tông đồ gửi tín hữu Côrintô.</a:t>
            </a:r>
            <a:endParaRPr lang="en-US" sz="3600" dirty="0">
              <a:solidFill>
                <a:srgbClr val="FFFF00"/>
              </a:solidFill>
            </a:endParaRPr>
          </a:p>
        </p:txBody>
      </p:sp>
    </p:spTree>
    <p:extLst>
      <p:ext uri="{BB962C8B-B14F-4D97-AF65-F5344CB8AC3E}">
        <p14:creationId xmlns:p14="http://schemas.microsoft.com/office/powerpoint/2010/main" val="1720527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
            <a:ext cx="8610600" cy="5143499"/>
          </a:xfrm>
        </p:spPr>
        <p:txBody>
          <a:bodyPr>
            <a:normAutofit/>
          </a:bodyPr>
          <a:lstStyle/>
          <a:p>
            <a:pPr algn="l"/>
            <a:br>
              <a:rPr lang="nn-NO" sz="6600" b="0" i="0" dirty="0">
                <a:solidFill>
                  <a:srgbClr val="FFFF00"/>
                </a:solidFill>
                <a:effectLst/>
                <a:latin typeface="Arial" panose="020B0604020202020204" pitchFamily="34" charset="0"/>
              </a:rPr>
            </a:br>
            <a:r>
              <a:rPr lang="en-US" sz="3600" b="0" i="0" dirty="0">
                <a:solidFill>
                  <a:srgbClr val="00B0F0"/>
                </a:solidFill>
                <a:effectLst/>
                <a:latin typeface="Arial" panose="020B0604020202020204" pitchFamily="34" charset="0"/>
              </a:rPr>
              <a:t>Tv 118, 129. 130. 131. 132. 133. 135</a:t>
            </a:r>
            <a:br>
              <a:rPr lang="da-DK" sz="3600" b="1" i="0" dirty="0">
                <a:solidFill>
                  <a:srgbClr val="0000FF"/>
                </a:solidFill>
                <a:effectLst/>
                <a:latin typeface="Arial" panose="020B0604020202020204" pitchFamily="34" charset="0"/>
              </a:rPr>
            </a:br>
            <a:r>
              <a:rPr lang="en-US" sz="4000" b="1" i="0" dirty="0" err="1">
                <a:solidFill>
                  <a:schemeClr val="bg1"/>
                </a:solidFill>
                <a:effectLst/>
                <a:latin typeface="Arial" panose="020B0604020202020204" pitchFamily="34" charset="0"/>
              </a:rPr>
              <a:t>Ðáp</a:t>
            </a:r>
            <a:r>
              <a:rPr lang="en-US" sz="4000" b="1" i="0" dirty="0">
                <a:solidFill>
                  <a:schemeClr val="bg1"/>
                </a:solidFill>
                <a:effectLst/>
                <a:latin typeface="Arial" panose="020B0604020202020204" pitchFamily="34" charset="0"/>
              </a:rPr>
              <a:t>: </a:t>
            </a:r>
            <a:r>
              <a:rPr lang="vi-VN" sz="1600" b="0" i="0" dirty="0">
                <a:solidFill>
                  <a:srgbClr val="333333"/>
                </a:solidFill>
                <a:effectLst/>
                <a:latin typeface="Arial" panose="020B0604020202020204" pitchFamily="34" charset="0"/>
              </a:rPr>
              <a:t> </a:t>
            </a:r>
            <a:r>
              <a:rPr lang="en-US" b="0" i="0" dirty="0">
                <a:solidFill>
                  <a:srgbClr val="333333"/>
                </a:solidFill>
                <a:effectLst/>
                <a:latin typeface="Arial" panose="020B0604020202020204" pitchFamily="34" charset="0"/>
              </a:rPr>
              <a:t> </a:t>
            </a:r>
            <a:r>
              <a:rPr lang="en-US" b="1" i="0" dirty="0" err="1">
                <a:solidFill>
                  <a:schemeClr val="bg1"/>
                </a:solidFill>
                <a:effectLst/>
                <a:latin typeface="Arial" panose="020B0604020202020204" pitchFamily="34" charset="0"/>
              </a:rPr>
              <a:t>Lạy</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xin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tỏ</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cho</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tôi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tớ</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thấy</a:t>
            </a:r>
            <a:r>
              <a:rPr lang="en-US" b="1" i="0" dirty="0">
                <a:solidFill>
                  <a:schemeClr val="bg1"/>
                </a:solidFill>
                <a:effectLst/>
                <a:latin typeface="Arial" panose="020B0604020202020204" pitchFamily="34" charset="0"/>
              </a:rPr>
              <a:t> long </a:t>
            </a:r>
            <a:r>
              <a:rPr lang="en-US" b="1" i="0" dirty="0" err="1">
                <a:solidFill>
                  <a:schemeClr val="bg1"/>
                </a:solidFill>
                <a:effectLst/>
                <a:latin typeface="Arial" panose="020B0604020202020204" pitchFamily="34" charset="0"/>
              </a:rPr>
              <a:t>nhan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hiền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hậu</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của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br>
              <a:rPr lang="en-US" b="0" i="0" dirty="0">
                <a:solidFill>
                  <a:schemeClr val="bg1"/>
                </a:solidFill>
                <a:effectLst/>
                <a:latin typeface="Arial" panose="020B0604020202020204" pitchFamily="34" charset="0"/>
                <a:cs typeface="Arial" panose="020B0604020202020204" pitchFamily="34" charset="0"/>
              </a:rPr>
            </a:br>
            <a:endParaRPr lang="en-US" b="1" dirty="0">
              <a:solidFill>
                <a:schemeClr val="bg1"/>
              </a:solidFill>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7B1B11A-6F83-4AF2-A82F-8A90599E79EB}"/>
              </a:ext>
            </a:extLst>
          </p:cNvPr>
          <p:cNvSpPr txBox="1"/>
          <p:nvPr/>
        </p:nvSpPr>
        <p:spPr>
          <a:xfrm>
            <a:off x="2971800" y="438150"/>
            <a:ext cx="2743200" cy="769441"/>
          </a:xfrm>
          <a:prstGeom prst="rect">
            <a:avLst/>
          </a:prstGeom>
          <a:noFill/>
        </p:spPr>
        <p:txBody>
          <a:bodyPr wrap="square" rtlCol="0">
            <a:spAutoFit/>
          </a:bodyPr>
          <a:lstStyle/>
          <a:p>
            <a:r>
              <a:rPr lang="en-US" sz="4400" b="1" dirty="0" err="1">
                <a:solidFill>
                  <a:srgbClr val="FFFF00"/>
                </a:solidFill>
                <a:latin typeface="Arial" panose="020B0604020202020204" pitchFamily="34" charset="0"/>
                <a:cs typeface="Arial" panose="020B0604020202020204" pitchFamily="34" charset="0"/>
              </a:rPr>
              <a:t>Đáp</a:t>
            </a:r>
            <a:r>
              <a:rPr lang="en-US" sz="4400" b="1" dirty="0">
                <a:solidFill>
                  <a:srgbClr val="FFFF00"/>
                </a:solidFill>
                <a:latin typeface="Arial" panose="020B0604020202020204" pitchFamily="34" charset="0"/>
                <a:cs typeface="Arial" panose="020B0604020202020204" pitchFamily="34" charset="0"/>
              </a:rPr>
              <a:t> Ca:</a:t>
            </a:r>
          </a:p>
        </p:txBody>
      </p:sp>
    </p:spTree>
    <p:extLst>
      <p:ext uri="{BB962C8B-B14F-4D97-AF65-F5344CB8AC3E}">
        <p14:creationId xmlns:p14="http://schemas.microsoft.com/office/powerpoint/2010/main" val="110478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71450"/>
            <a:ext cx="8305800" cy="4800600"/>
          </a:xfrm>
        </p:spPr>
        <p:txBody>
          <a:bodyPr>
            <a:noAutofit/>
          </a:bodyPr>
          <a:lstStyle/>
          <a:p>
            <a:pPr algn="just"/>
            <a:r>
              <a:rPr lang="vi-VN" b="1" i="0" dirty="0">
                <a:solidFill>
                  <a:srgbClr val="FFFF00"/>
                </a:solidFill>
                <a:effectLst/>
                <a:latin typeface="Arial" panose="020B0604020202020204" pitchFamily="34" charset="0"/>
              </a:rPr>
              <a:t>Alleluia, alleluia! </a:t>
            </a:r>
            <a:r>
              <a:rPr lang="vi-VN" b="1" i="0" dirty="0">
                <a:solidFill>
                  <a:schemeClr val="bg1"/>
                </a:solidFill>
                <a:effectLst/>
                <a:latin typeface="Arial" panose="020B0604020202020204" pitchFamily="34" charset="0"/>
              </a:rPr>
              <a:t>– Chúa phán: “Ta là sự sáng thế gian, ai theo Ta, sẽ được ánh sáng ban sự sống”. – </a:t>
            </a:r>
            <a:r>
              <a:rPr lang="vi-VN" b="1" i="0" dirty="0">
                <a:solidFill>
                  <a:srgbClr val="FFFF00"/>
                </a:solidFill>
                <a:effectLst/>
                <a:latin typeface="Arial" panose="020B0604020202020204" pitchFamily="34" charset="0"/>
              </a:rPr>
              <a:t>Alleluia.</a:t>
            </a:r>
            <a:endParaRPr lang="en-US" b="1" u="sng"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2715428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dirty="0"/>
          </a:p>
        </p:txBody>
      </p:sp>
      <p:pic>
        <p:nvPicPr>
          <p:cNvPr id="8" name="Picture 7">
            <a:extLst>
              <a:ext uri="{FF2B5EF4-FFF2-40B4-BE49-F238E27FC236}">
                <a16:creationId xmlns:a16="http://schemas.microsoft.com/office/drawing/2014/main" id="{88C06F51-71D8-4EF2-B5E4-0715509FD1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79787"/>
            <a:ext cx="1066800" cy="1066800"/>
          </a:xfrm>
          <a:prstGeom prst="rect">
            <a:avLst/>
          </a:prstGeom>
        </p:spPr>
      </p:pic>
      <p:pic>
        <p:nvPicPr>
          <p:cNvPr id="7" name="Content Placeholder 6">
            <a:extLst>
              <a:ext uri="{FF2B5EF4-FFF2-40B4-BE49-F238E27FC236}">
                <a16:creationId xmlns:a16="http://schemas.microsoft.com/office/drawing/2014/main" id="{017718E7-442C-4173-8DCC-7A8B8F4F83F7}"/>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10795"/>
            <a:ext cx="9144000" cy="5127625"/>
          </a:xfrm>
        </p:spPr>
      </p:pic>
      <p:sp>
        <p:nvSpPr>
          <p:cNvPr id="10" name="TextBox 9">
            <a:extLst>
              <a:ext uri="{FF2B5EF4-FFF2-40B4-BE49-F238E27FC236}">
                <a16:creationId xmlns:a16="http://schemas.microsoft.com/office/drawing/2014/main" id="{BCDC5594-6E57-4F50-8718-320B58D6D4AE}"/>
              </a:ext>
            </a:extLst>
          </p:cNvPr>
          <p:cNvSpPr txBox="1"/>
          <p:nvPr/>
        </p:nvSpPr>
        <p:spPr>
          <a:xfrm>
            <a:off x="3962400" y="3333750"/>
            <a:ext cx="6553840" cy="584775"/>
          </a:xfrm>
          <a:prstGeom prst="rect">
            <a:avLst/>
          </a:prstGeom>
          <a:noFill/>
        </p:spPr>
        <p:txBody>
          <a:bodyPr wrap="square">
            <a:spAutoFit/>
          </a:bodyPr>
          <a:lstStyle/>
          <a:p>
            <a:r>
              <a:rPr lang="en-US" sz="3200" b="1" i="0" dirty="0" err="1">
                <a:solidFill>
                  <a:srgbClr val="FFFF00"/>
                </a:solidFill>
                <a:effectLst/>
                <a:latin typeface="Arial" panose="020B0604020202020204" pitchFamily="34" charset="0"/>
              </a:rPr>
              <a:t>Phúc</a:t>
            </a:r>
            <a:r>
              <a:rPr lang="en-US" sz="3200" b="1" i="0" dirty="0">
                <a:solidFill>
                  <a:srgbClr val="FFFF00"/>
                </a:solidFill>
                <a:effectLst/>
                <a:latin typeface="Arial" panose="020B0604020202020204" pitchFamily="34" charset="0"/>
              </a:rPr>
              <a:t> </a:t>
            </a:r>
            <a:r>
              <a:rPr lang="en-US" sz="3200" b="1" i="0" dirty="0" err="1">
                <a:solidFill>
                  <a:srgbClr val="FFFF00"/>
                </a:solidFill>
                <a:effectLst/>
                <a:latin typeface="Arial" panose="020B0604020202020204" pitchFamily="34" charset="0"/>
              </a:rPr>
              <a:t>Âm</a:t>
            </a:r>
            <a:r>
              <a:rPr lang="en-US" sz="3200" b="1" i="0" dirty="0">
                <a:solidFill>
                  <a:srgbClr val="FFFF00"/>
                </a:solidFill>
                <a:effectLst/>
                <a:latin typeface="Arial" panose="020B0604020202020204" pitchFamily="34" charset="0"/>
              </a:rPr>
              <a:t>: Mt 5, 13-16</a:t>
            </a:r>
            <a:endParaRPr lang="en-US" sz="3200" b="1" dirty="0">
              <a:solidFill>
                <a:srgbClr val="FFFF00"/>
              </a:solidFill>
            </a:endParaRPr>
          </a:p>
        </p:txBody>
      </p:sp>
    </p:spTree>
    <p:extLst>
      <p:ext uri="{BB962C8B-B14F-4D97-AF65-F5344CB8AC3E}">
        <p14:creationId xmlns:p14="http://schemas.microsoft.com/office/powerpoint/2010/main" val="5943752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619514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074837"/>
            <a:ext cx="8229600" cy="3619499"/>
          </a:xfrm>
        </p:spPr>
        <p:txBody>
          <a:bodyPr>
            <a:normAutofit/>
          </a:bodyPr>
          <a:lstStyle/>
          <a:p>
            <a:pPr algn="just"/>
            <a:r>
              <a:rPr lang="vi-VN" sz="4900" b="1" i="0" dirty="0">
                <a:solidFill>
                  <a:schemeClr val="bg1"/>
                </a:solidFill>
                <a:effectLst/>
                <a:latin typeface="Arial" panose="020B0604020202020204" pitchFamily="34" charset="0"/>
              </a:rPr>
              <a:t>Thiên Chúa là tình yêu, và ai ở trong tình yêu, thì ở trong Thiên Chúa, và Thiên Chúa ở trong người ấy.</a:t>
            </a:r>
            <a:endParaRPr lang="vi-VN" sz="4900" b="1" dirty="0">
              <a:solidFill>
                <a:schemeClr val="bg1"/>
              </a:solidFill>
              <a:effectLst/>
              <a:latin typeface="+mj-lt"/>
              <a:cs typeface="Times New Roman" pitchFamily="18" charset="0"/>
            </a:endParaRPr>
          </a:p>
        </p:txBody>
      </p:sp>
      <p:sp>
        <p:nvSpPr>
          <p:cNvPr id="3" name="TextBox 2">
            <a:extLst>
              <a:ext uri="{FF2B5EF4-FFF2-40B4-BE49-F238E27FC236}">
                <a16:creationId xmlns:a16="http://schemas.microsoft.com/office/drawing/2014/main" id="{8C745E0C-A35F-4DDD-A95C-64550B5F1418}"/>
              </a:ext>
            </a:extLst>
          </p:cNvPr>
          <p:cNvSpPr txBox="1"/>
          <p:nvPr/>
        </p:nvSpPr>
        <p:spPr>
          <a:xfrm>
            <a:off x="2514600" y="209550"/>
            <a:ext cx="4495800" cy="830997"/>
          </a:xfrm>
          <a:prstGeom prst="rect">
            <a:avLst/>
          </a:prstGeom>
          <a:noFill/>
        </p:spPr>
        <p:txBody>
          <a:bodyPr wrap="square" rtlCol="0">
            <a:spAutoFit/>
          </a:bodyPr>
          <a:lstStyle/>
          <a:p>
            <a:r>
              <a:rPr lang="en-US" sz="4800" b="1" dirty="0">
                <a:solidFill>
                  <a:srgbClr val="FFFF00"/>
                </a:solidFill>
                <a:effectLst/>
                <a:latin typeface="Arial" panose="020B0604020202020204" pitchFamily="34" charset="0"/>
                <a:cs typeface="Arial" panose="020B0604020202020204" pitchFamily="34" charset="0"/>
              </a:rPr>
              <a:t>Ca </a:t>
            </a:r>
            <a:r>
              <a:rPr lang="en-US" sz="4800" b="1" dirty="0" err="1">
                <a:solidFill>
                  <a:srgbClr val="FFFF00"/>
                </a:solidFill>
                <a:effectLst/>
                <a:latin typeface="Arial" panose="020B0604020202020204" pitchFamily="34" charset="0"/>
                <a:cs typeface="Arial" panose="020B0604020202020204" pitchFamily="34" charset="0"/>
              </a:rPr>
              <a:t>hiệp</a:t>
            </a:r>
            <a:r>
              <a:rPr lang="en-US" sz="4800" b="1" dirty="0">
                <a:solidFill>
                  <a:srgbClr val="FFFF00"/>
                </a:solidFill>
                <a:effectLst/>
                <a:latin typeface="Arial" panose="020B0604020202020204" pitchFamily="34" charset="0"/>
                <a:cs typeface="Arial" panose="020B0604020202020204" pitchFamily="34" charset="0"/>
              </a:rPr>
              <a:t> </a:t>
            </a:r>
            <a:r>
              <a:rPr lang="en-US" sz="4800" b="1" dirty="0" err="1">
                <a:solidFill>
                  <a:srgbClr val="FFFF00"/>
                </a:solidFill>
                <a:effectLst/>
                <a:latin typeface="Arial" panose="020B0604020202020204" pitchFamily="34" charset="0"/>
                <a:cs typeface="Arial" panose="020B0604020202020204" pitchFamily="34" charset="0"/>
              </a:rPr>
              <a:t>lễ</a:t>
            </a:r>
            <a:endParaRPr lang="en-US" sz="4800" dirty="0"/>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8000" b="1" dirty="0">
                <a:solidFill>
                  <a:srgbClr val="FFFF00"/>
                </a:solidFill>
                <a:effectLst/>
                <a:latin typeface="+mj-lt"/>
                <a:cs typeface="Times New Roman" pitchFamily="18" charset="0"/>
              </a:rPr>
              <a:t>Ca </a:t>
            </a:r>
            <a:r>
              <a:rPr lang="en-US" sz="8000" b="1" dirty="0" err="1">
                <a:solidFill>
                  <a:srgbClr val="FFFF00"/>
                </a:solidFill>
                <a:effectLst/>
                <a:latin typeface="+mj-lt"/>
                <a:cs typeface="Times New Roman" pitchFamily="18" charset="0"/>
              </a:rPr>
              <a:t>Kết</a:t>
            </a:r>
            <a:r>
              <a:rPr lang="en-US" sz="8000" b="1" dirty="0">
                <a:solidFill>
                  <a:srgbClr val="FFFF00"/>
                </a:solidFill>
                <a:effectLst/>
                <a:latin typeface="+mj-lt"/>
                <a:cs typeface="Times New Roman" pitchFamily="18" charset="0"/>
              </a:rPr>
              <a:t> </a:t>
            </a:r>
            <a:r>
              <a:rPr lang="en-US" sz="8000" b="1" dirty="0" err="1">
                <a:solidFill>
                  <a:srgbClr val="FFFF00"/>
                </a:solidFill>
                <a:effectLst/>
                <a:latin typeface="+mj-lt"/>
                <a:cs typeface="Times New Roman" pitchFamily="18" charset="0"/>
              </a:rPr>
              <a:t>Lễ</a:t>
            </a:r>
            <a:br>
              <a:rPr lang="en-US" sz="8000" b="0" dirty="0">
                <a:solidFill>
                  <a:srgbClr val="FFFF00"/>
                </a:solidFill>
                <a:effectLst/>
                <a:latin typeface="+mj-lt"/>
                <a:cs typeface="Times New Roman" pitchFamily="18" charset="0"/>
              </a:rPr>
            </a:b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1001</TotalTime>
  <Words>229</Words>
  <Application>Microsoft Office PowerPoint</Application>
  <PresentationFormat>On-screen Show (16:9)</PresentationFormat>
  <Paragraphs>20</Paragraphs>
  <Slides>10</Slides>
  <Notes>6</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10</vt:i4>
      </vt:variant>
    </vt:vector>
  </HeadingPairs>
  <TitlesOfParts>
    <vt:vector size="19" baseType="lpstr">
      <vt:lpstr>Arial</vt:lpstr>
      <vt:lpstr>Calibri</vt:lpstr>
      <vt:lpstr>Helvetica Neue</vt:lpstr>
      <vt:lpstr>UTM American Sans</vt:lpstr>
      <vt:lpstr>Office Theme</vt:lpstr>
      <vt:lpstr>5_Office Theme</vt:lpstr>
      <vt:lpstr>6_Office Theme</vt:lpstr>
      <vt:lpstr>9_Office Theme</vt:lpstr>
      <vt:lpstr>10_Office Theme</vt:lpstr>
      <vt:lpstr>PowerPoint Presentation</vt:lpstr>
      <vt:lpstr>Chúa là sự sáng, là Đấng cứu độ tôi, tôi sợ chi ai? Chúa là Đấng phù trợ đời tôi, tôi sợ gì ai? Khi những đứa ác xông vào để xả thịt tôi, bọn thù ghét tôi sẽ siêu té và ngã gục.</vt:lpstr>
      <vt:lpstr>PowerPoint Presentation</vt:lpstr>
      <vt:lpstr> Tv 118, 129. 130. 131. 132. 133. 135 Ðáp:   Lạy Chúa, xin tỏ cho tôi tớ Chúa thấy long nhan hiền hậu của Chúa </vt:lpstr>
      <vt:lpstr>Alleluia, alleluia! – Chúa phán: “Ta là sự sáng thế gian, ai theo Ta, sẽ được ánh sáng ban sự sống”. – Alleluia.</vt:lpstr>
      <vt:lpstr>PowerPoint Presentation</vt:lpstr>
      <vt:lpstr>PowerPoint Presentation</vt:lpstr>
      <vt:lpstr>Thiên Chúa là tình yêu, và ai ở trong tình yêu, thì ở trong Thiên Chúa, và Thiên Chúa ở trong người ấy.</vt:lpstr>
      <vt:lpstr>Ca Kết Lễ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PC</cp:lastModifiedBy>
  <cp:revision>145</cp:revision>
  <dcterms:created xsi:type="dcterms:W3CDTF">2021-12-05T01:20:54Z</dcterms:created>
  <dcterms:modified xsi:type="dcterms:W3CDTF">2025-06-06T01:11:06Z</dcterms:modified>
</cp:coreProperties>
</file>