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60" r:id="rId3"/>
    <p:sldMasterId id="2147483796" r:id="rId4"/>
    <p:sldMasterId id="2147483856" r:id="rId5"/>
  </p:sldMasterIdLst>
  <p:notesMasterIdLst>
    <p:notesMasterId r:id="rId16"/>
  </p:notesMasterIdLst>
  <p:sldIdLst>
    <p:sldId id="1071" r:id="rId6"/>
    <p:sldId id="316" r:id="rId7"/>
    <p:sldId id="1029" r:id="rId8"/>
    <p:sldId id="1056" r:id="rId9"/>
    <p:sldId id="426" r:id="rId10"/>
    <p:sldId id="1088" r:id="rId11"/>
    <p:sldId id="1046" r:id="rId12"/>
    <p:sldId id="346" r:id="rId13"/>
    <p:sldId id="445" r:id="rId14"/>
    <p:sldId id="1089"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84" d="100"/>
          <a:sy n="84" d="100"/>
        </p:scale>
        <p:origin x="52" y="324"/>
      </p:cViewPr>
      <p:guideLst>
        <p:guide orient="horz" pos="1620"/>
        <p:guide pos="2880"/>
      </p:guideLst>
    </p:cSldViewPr>
  </p:slideViewPr>
  <p:outlineViewPr>
    <p:cViewPr>
      <p:scale>
        <a:sx n="33" d="100"/>
        <a:sy n="33" d="100"/>
      </p:scale>
      <p:origin x="0" y="171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6/29/2025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a:t>
            </a:fld>
            <a:endParaRPr lang="en-US"/>
          </a:p>
        </p:txBody>
      </p:sp>
    </p:spTree>
    <p:extLst>
      <p:ext uri="{BB962C8B-B14F-4D97-AF65-F5344CB8AC3E}">
        <p14:creationId xmlns:p14="http://schemas.microsoft.com/office/powerpoint/2010/main" val="1086415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6</a:t>
            </a:fld>
            <a:endParaRPr lang="en-US"/>
          </a:p>
        </p:txBody>
      </p:sp>
    </p:spTree>
    <p:extLst>
      <p:ext uri="{BB962C8B-B14F-4D97-AF65-F5344CB8AC3E}">
        <p14:creationId xmlns:p14="http://schemas.microsoft.com/office/powerpoint/2010/main" val="2167799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10</a:t>
            </a:fld>
            <a:endParaRPr lang="en-US"/>
          </a:p>
        </p:txBody>
      </p:sp>
    </p:spTree>
    <p:extLst>
      <p:ext uri="{BB962C8B-B14F-4D97-AF65-F5344CB8AC3E}">
        <p14:creationId xmlns:p14="http://schemas.microsoft.com/office/powerpoint/2010/main" val="2662165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6/29/2025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6/29/2025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6/29/2025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6/29/2025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6/29/2025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6/29/2025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574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071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4759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847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73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6/29/2025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2307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6112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9308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72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69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7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6/29/2025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6/29/2025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6/29/2025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6/29/2025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6/29/2025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56182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7" name="Content Placeholder 6">
            <a:extLst>
              <a:ext uri="{FF2B5EF4-FFF2-40B4-BE49-F238E27FC236}">
                <a16:creationId xmlns:a16="http://schemas.microsoft.com/office/drawing/2014/main" id="{B29419D2-BAD4-4948-8860-BACE193DD35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 y="-19050"/>
            <a:ext cx="9159240" cy="5143500"/>
          </a:xfrm>
        </p:spPr>
      </p:pic>
      <p:sp>
        <p:nvSpPr>
          <p:cNvPr id="10" name="TextBox 9">
            <a:extLst>
              <a:ext uri="{FF2B5EF4-FFF2-40B4-BE49-F238E27FC236}">
                <a16:creationId xmlns:a16="http://schemas.microsoft.com/office/drawing/2014/main" id="{EC3C1B79-07B8-47D7-A5D5-E7D14D987C9F}"/>
              </a:ext>
            </a:extLst>
          </p:cNvPr>
          <p:cNvSpPr txBox="1"/>
          <p:nvPr/>
        </p:nvSpPr>
        <p:spPr>
          <a:xfrm>
            <a:off x="2590800" y="3333750"/>
            <a:ext cx="6705600" cy="523220"/>
          </a:xfrm>
          <a:prstGeom prst="rect">
            <a:avLst/>
          </a:prstGeom>
          <a:noFill/>
        </p:spPr>
        <p:txBody>
          <a:bodyPr wrap="square">
            <a:spAutoFit/>
          </a:bodyPr>
          <a:lstStyle/>
          <a:p>
            <a:r>
              <a:rPr lang="en-US" sz="2800" b="1" i="0" dirty="0">
                <a:solidFill>
                  <a:srgbClr val="C00000"/>
                </a:solidFill>
                <a:effectLst/>
                <a:latin typeface="Arial" panose="020B0604020202020204" pitchFamily="34" charset="0"/>
              </a:rPr>
              <a:t>THỨ BẢY TUẦN XIV THƯỜNG NIÊN C</a:t>
            </a:r>
            <a:endParaRPr lang="en-US" sz="2800" b="1" dirty="0">
              <a:solidFill>
                <a:srgbClr val="C00000"/>
              </a:solidFill>
            </a:endParaRPr>
          </a:p>
        </p:txBody>
      </p:sp>
      <p:pic>
        <p:nvPicPr>
          <p:cNvPr id="12" name="Picture 11">
            <a:extLst>
              <a:ext uri="{FF2B5EF4-FFF2-40B4-BE49-F238E27FC236}">
                <a16:creationId xmlns:a16="http://schemas.microsoft.com/office/drawing/2014/main" id="{AD7C1E15-8C7F-4159-A3E0-87961716AF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 y="285750"/>
            <a:ext cx="1066800" cy="1066800"/>
          </a:xfrm>
          <a:prstGeom prst="rect">
            <a:avLst/>
          </a:prstGeom>
        </p:spPr>
      </p:pic>
    </p:spTree>
    <p:extLst>
      <p:ext uri="{BB962C8B-B14F-4D97-AF65-F5344CB8AC3E}">
        <p14:creationId xmlns:p14="http://schemas.microsoft.com/office/powerpoint/2010/main" val="30600543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7" name="Content Placeholder 6">
            <a:extLst>
              <a:ext uri="{FF2B5EF4-FFF2-40B4-BE49-F238E27FC236}">
                <a16:creationId xmlns:a16="http://schemas.microsoft.com/office/drawing/2014/main" id="{B29419D2-BAD4-4948-8860-BACE193DD35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 y="-19050"/>
            <a:ext cx="9159240" cy="5143500"/>
          </a:xfrm>
        </p:spPr>
      </p:pic>
      <p:sp>
        <p:nvSpPr>
          <p:cNvPr id="10" name="TextBox 9">
            <a:extLst>
              <a:ext uri="{FF2B5EF4-FFF2-40B4-BE49-F238E27FC236}">
                <a16:creationId xmlns:a16="http://schemas.microsoft.com/office/drawing/2014/main" id="{EC3C1B79-07B8-47D7-A5D5-E7D14D987C9F}"/>
              </a:ext>
            </a:extLst>
          </p:cNvPr>
          <p:cNvSpPr txBox="1"/>
          <p:nvPr/>
        </p:nvSpPr>
        <p:spPr>
          <a:xfrm>
            <a:off x="2590800" y="3333750"/>
            <a:ext cx="6705600" cy="523220"/>
          </a:xfrm>
          <a:prstGeom prst="rect">
            <a:avLst/>
          </a:prstGeom>
          <a:noFill/>
        </p:spPr>
        <p:txBody>
          <a:bodyPr wrap="square">
            <a:spAutoFit/>
          </a:bodyPr>
          <a:lstStyle/>
          <a:p>
            <a:r>
              <a:rPr lang="en-US" sz="2800" b="1" i="0" dirty="0">
                <a:solidFill>
                  <a:srgbClr val="C00000"/>
                </a:solidFill>
                <a:effectLst/>
                <a:latin typeface="Arial" panose="020B0604020202020204" pitchFamily="34" charset="0"/>
              </a:rPr>
              <a:t>THỨ BẢY TUẦN XIV THƯỜNG NIÊN C</a:t>
            </a:r>
            <a:endParaRPr lang="en-US" sz="2800" b="1" dirty="0">
              <a:solidFill>
                <a:srgbClr val="C00000"/>
              </a:solidFill>
            </a:endParaRPr>
          </a:p>
        </p:txBody>
      </p:sp>
      <p:pic>
        <p:nvPicPr>
          <p:cNvPr id="12" name="Picture 11">
            <a:extLst>
              <a:ext uri="{FF2B5EF4-FFF2-40B4-BE49-F238E27FC236}">
                <a16:creationId xmlns:a16="http://schemas.microsoft.com/office/drawing/2014/main" id="{AD7C1E15-8C7F-4159-A3E0-87961716AF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 y="285750"/>
            <a:ext cx="1066800" cy="1066800"/>
          </a:xfrm>
          <a:prstGeom prst="rect">
            <a:avLst/>
          </a:prstGeom>
        </p:spPr>
      </p:pic>
    </p:spTree>
    <p:extLst>
      <p:ext uri="{BB962C8B-B14F-4D97-AF65-F5344CB8AC3E}">
        <p14:creationId xmlns:p14="http://schemas.microsoft.com/office/powerpoint/2010/main" val="10063607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6700" y="1200150"/>
            <a:ext cx="8610600" cy="3276599"/>
          </a:xfrm>
        </p:spPr>
        <p:txBody>
          <a:bodyPr>
            <a:normAutofit fontScale="90000"/>
          </a:bodyPr>
          <a:lstStyle/>
          <a:p>
            <a:pPr algn="just"/>
            <a:r>
              <a:rPr lang="vi-VN" b="1" i="0" dirty="0">
                <a:solidFill>
                  <a:schemeClr val="bg1"/>
                </a:solidFill>
                <a:effectLst/>
                <a:latin typeface="arial" panose="020B0604020202020204" pitchFamily="34" charset="0"/>
              </a:rPr>
              <a:t>Lạy Chúa, chúng tôi tưởng nhớ lại lòng thương xót của Chúa, ngay trong đền thánh Chúa. Lạy Chúa, cũng như thánh danh Chúa, lời khen ngợi Chúa sẽ vang  đến tận cùng trái đất; tay hữu Chúa đầy đức công minh.</a:t>
            </a:r>
            <a:endParaRPr lang="vi-VN" b="1" i="0" dirty="0">
              <a:solidFill>
                <a:schemeClr val="bg1"/>
              </a:solidFill>
              <a:effectLst/>
              <a:latin typeface="Helvetica Neue"/>
            </a:endParaRPr>
          </a:p>
        </p:txBody>
      </p:sp>
      <p:sp>
        <p:nvSpPr>
          <p:cNvPr id="4" name="TextBox 3">
            <a:extLst>
              <a:ext uri="{FF2B5EF4-FFF2-40B4-BE49-F238E27FC236}">
                <a16:creationId xmlns:a16="http://schemas.microsoft.com/office/drawing/2014/main" id="{52B86BB9-B6F7-4999-BCC7-DB0AD72AC438}"/>
              </a:ext>
            </a:extLst>
          </p:cNvPr>
          <p:cNvSpPr txBox="1"/>
          <p:nvPr/>
        </p:nvSpPr>
        <p:spPr>
          <a:xfrm>
            <a:off x="1981200" y="0"/>
            <a:ext cx="4572000" cy="830997"/>
          </a:xfrm>
          <a:prstGeom prst="rect">
            <a:avLst/>
          </a:prstGeom>
          <a:noFill/>
        </p:spPr>
        <p:txBody>
          <a:bodyPr wrap="square">
            <a:spAutoFit/>
          </a:bodyPr>
          <a:lstStyle/>
          <a:p>
            <a:pPr algn="ctr"/>
            <a:r>
              <a:rPr lang="vi-VN" sz="4800" b="1" i="0" dirty="0">
                <a:solidFill>
                  <a:srgbClr val="FFFF00"/>
                </a:solidFill>
                <a:effectLst/>
                <a:latin typeface="Arial" panose="020B0604020202020204" pitchFamily="34" charset="0"/>
              </a:rPr>
              <a:t>Ca nhập lễ</a:t>
            </a:r>
            <a:endParaRPr lang="en-US" sz="4800" dirty="0"/>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CF4DF7-EE09-482B-8183-69B101CCE8B0}"/>
              </a:ext>
            </a:extLst>
          </p:cNvPr>
          <p:cNvSpPr txBox="1"/>
          <p:nvPr/>
        </p:nvSpPr>
        <p:spPr>
          <a:xfrm>
            <a:off x="342900" y="120090"/>
            <a:ext cx="8458200"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1: </a:t>
            </a:r>
            <a:r>
              <a:rPr lang="en-US" sz="4000" b="0" i="0" dirty="0">
                <a:solidFill>
                  <a:schemeClr val="bg1"/>
                </a:solidFill>
                <a:effectLst/>
                <a:latin typeface="Arial" panose="020B0604020202020204" pitchFamily="34" charset="0"/>
              </a:rPr>
              <a:t>St 49, 29-33; 50, 15-24</a:t>
            </a:r>
            <a:endParaRPr lang="en-US" sz="4000" dirty="0">
              <a:solidFill>
                <a:schemeClr val="bg1"/>
              </a:solidFill>
            </a:endParaRPr>
          </a:p>
        </p:txBody>
      </p:sp>
      <p:pic>
        <p:nvPicPr>
          <p:cNvPr id="8" name="Picture 7">
            <a:extLst>
              <a:ext uri="{FF2B5EF4-FFF2-40B4-BE49-F238E27FC236}">
                <a16:creationId xmlns:a16="http://schemas.microsoft.com/office/drawing/2014/main" id="{F2410B25-C385-43E7-958B-03F48D6A64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 y="2768821"/>
            <a:ext cx="3924300" cy="2473597"/>
          </a:xfrm>
          <a:prstGeom prst="rect">
            <a:avLst/>
          </a:prstGeom>
        </p:spPr>
      </p:pic>
      <p:sp>
        <p:nvSpPr>
          <p:cNvPr id="10" name="TextBox 9">
            <a:extLst>
              <a:ext uri="{FF2B5EF4-FFF2-40B4-BE49-F238E27FC236}">
                <a16:creationId xmlns:a16="http://schemas.microsoft.com/office/drawing/2014/main" id="{4E615AF0-4117-408C-B7B7-2083B2CCA744}"/>
              </a:ext>
            </a:extLst>
          </p:cNvPr>
          <p:cNvSpPr txBox="1"/>
          <p:nvPr/>
        </p:nvSpPr>
        <p:spPr>
          <a:xfrm>
            <a:off x="152400" y="699396"/>
            <a:ext cx="8915400" cy="1323439"/>
          </a:xfrm>
          <a:prstGeom prst="rect">
            <a:avLst/>
          </a:prstGeom>
          <a:noFill/>
        </p:spPr>
        <p:txBody>
          <a:bodyPr wrap="square">
            <a:spAutoFit/>
          </a:bodyPr>
          <a:lstStyle/>
          <a:p>
            <a:pPr algn="just"/>
            <a:r>
              <a:rPr lang="en-US" sz="4000" b="1" i="0" dirty="0">
                <a:solidFill>
                  <a:schemeClr val="bg1"/>
                </a:solidFill>
                <a:effectLst/>
                <a:latin typeface="Arial" panose="020B0604020202020204" pitchFamily="34" charset="0"/>
              </a:rPr>
              <a:t>“</a:t>
            </a:r>
            <a:r>
              <a:rPr lang="en-US" sz="4000" b="1" i="1" dirty="0" err="1">
                <a:solidFill>
                  <a:schemeClr val="bg1"/>
                </a:solidFill>
                <a:effectLst/>
                <a:latin typeface="Arial" panose="020B0604020202020204" pitchFamily="34" charset="0"/>
              </a:rPr>
              <a:t>Thiên</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Chúa</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sẽ</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thăm</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viếng</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anh</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em</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và</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dẫn</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anh</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em</a:t>
            </a:r>
            <a:r>
              <a:rPr lang="en-US" sz="4000" b="1" i="1" dirty="0">
                <a:solidFill>
                  <a:schemeClr val="bg1"/>
                </a:solidFill>
                <a:effectLst/>
                <a:latin typeface="Arial" panose="020B0604020202020204" pitchFamily="34" charset="0"/>
              </a:rPr>
              <a:t> ra </a:t>
            </a:r>
            <a:r>
              <a:rPr lang="en-US" sz="4000" b="1" i="1" dirty="0" err="1">
                <a:solidFill>
                  <a:schemeClr val="bg1"/>
                </a:solidFill>
                <a:effectLst/>
                <a:latin typeface="Arial" panose="020B0604020202020204" pitchFamily="34" charset="0"/>
              </a:rPr>
              <a:t>khỏi</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đất</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này</a:t>
            </a:r>
            <a:r>
              <a:rPr lang="en-US" sz="4000" b="1" i="1" dirty="0">
                <a:solidFill>
                  <a:schemeClr val="bg1"/>
                </a:solidFill>
                <a:effectLst/>
                <a:latin typeface="Arial" panose="020B0604020202020204" pitchFamily="34" charset="0"/>
              </a:rPr>
              <a:t>”.</a:t>
            </a:r>
            <a:endParaRPr lang="vi-VN" sz="4000" b="1" i="0" dirty="0">
              <a:solidFill>
                <a:schemeClr val="bg1"/>
              </a:solidFill>
              <a:effectLst/>
              <a:latin typeface="Helvetica Neue"/>
            </a:endParaRPr>
          </a:p>
        </p:txBody>
      </p:sp>
      <p:sp>
        <p:nvSpPr>
          <p:cNvPr id="12" name="TextBox 11">
            <a:extLst>
              <a:ext uri="{FF2B5EF4-FFF2-40B4-BE49-F238E27FC236}">
                <a16:creationId xmlns:a16="http://schemas.microsoft.com/office/drawing/2014/main" id="{5C9E6B1C-B8EA-4103-A465-CCD23111C888}"/>
              </a:ext>
            </a:extLst>
          </p:cNvPr>
          <p:cNvSpPr txBox="1"/>
          <p:nvPr/>
        </p:nvSpPr>
        <p:spPr>
          <a:xfrm>
            <a:off x="228600" y="2041885"/>
            <a:ext cx="5349241" cy="707886"/>
          </a:xfrm>
          <a:prstGeom prst="rect">
            <a:avLst/>
          </a:prstGeom>
          <a:noFill/>
        </p:spPr>
        <p:txBody>
          <a:bodyPr wrap="square">
            <a:spAutoFit/>
          </a:bodyPr>
          <a:lstStyle/>
          <a:p>
            <a:r>
              <a:rPr lang="en-US" sz="4000" b="0" i="0" dirty="0" err="1">
                <a:solidFill>
                  <a:schemeClr val="bg1"/>
                </a:solidFill>
                <a:effectLst/>
                <a:latin typeface="Arial" panose="020B0604020202020204" pitchFamily="34" charset="0"/>
              </a:rPr>
              <a:t>Trích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Sáng</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Thế</a:t>
            </a:r>
            <a:r>
              <a:rPr lang="en-US" sz="4000" b="0" i="0" dirty="0">
                <a:solidFill>
                  <a:schemeClr val="bg1"/>
                </a:solidFill>
                <a:effectLst/>
                <a:latin typeface="Arial" panose="020B0604020202020204" pitchFamily="34" charset="0"/>
              </a:rPr>
              <a:t>.</a:t>
            </a:r>
            <a:endParaRPr lang="en-US" sz="4000" dirty="0">
              <a:solidFill>
                <a:schemeClr val="bg1"/>
              </a:solidFill>
            </a:endParaRPr>
          </a:p>
        </p:txBody>
      </p:sp>
    </p:spTree>
    <p:extLst>
      <p:ext uri="{BB962C8B-B14F-4D97-AF65-F5344CB8AC3E}">
        <p14:creationId xmlns:p14="http://schemas.microsoft.com/office/powerpoint/2010/main" val="1720527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 y="1657350"/>
            <a:ext cx="9029700" cy="2438400"/>
          </a:xfrm>
        </p:spPr>
        <p:txBody>
          <a:bodyPr>
            <a:normAutofit/>
          </a:bodyPr>
          <a:lstStyle/>
          <a:p>
            <a:pPr algn="l"/>
            <a:r>
              <a:rPr lang="en-US" sz="4900" b="1" i="0" dirty="0" err="1">
                <a:solidFill>
                  <a:schemeClr val="bg1"/>
                </a:solidFill>
                <a:effectLst/>
                <a:latin typeface="Arial" panose="020B0604020202020204" pitchFamily="34" charset="0"/>
              </a:rPr>
              <a:t>Ðáp</a:t>
            </a:r>
            <a:r>
              <a:rPr lang="en-US" sz="4900" b="1" i="0" dirty="0">
                <a:solidFill>
                  <a:schemeClr val="bg1"/>
                </a:solidFill>
                <a:effectLst/>
                <a:latin typeface="Arial" panose="020B0604020202020204" pitchFamily="34" charset="0"/>
              </a:rPr>
              <a:t>: </a:t>
            </a:r>
            <a:r>
              <a:rPr lang="vi-VN" sz="4900" b="0" i="0" dirty="0">
                <a:solidFill>
                  <a:srgbClr val="333333"/>
                </a:solidFill>
                <a:effectLst/>
                <a:latin typeface="Arial" panose="020B0604020202020204" pitchFamily="34" charset="0"/>
              </a:rPr>
              <a:t> </a:t>
            </a:r>
            <a:r>
              <a:rPr lang="en-US" b="1" i="0" dirty="0" err="1">
                <a:solidFill>
                  <a:schemeClr val="bg1"/>
                </a:solidFill>
                <a:effectLst/>
                <a:latin typeface="Arial" panose="020B0604020202020204" pitchFamily="34" charset="0"/>
              </a:rPr>
              <a:t>Các</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bạn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khiêm</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cung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các</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bạn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tìm</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kiếm</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lòng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các</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bạn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hãy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hồi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sinh</a:t>
            </a:r>
            <a:r>
              <a:rPr lang="en-US" b="1" i="0" dirty="0">
                <a:solidFill>
                  <a:schemeClr val="bg1"/>
                </a:solidFill>
                <a:effectLst/>
                <a:latin typeface="Arial" panose="020B0604020202020204" pitchFamily="34" charset="0"/>
              </a:rPr>
              <a:t> (Tv 68, 33).</a:t>
            </a:r>
            <a:endParaRPr lang="en-US" b="1" dirty="0">
              <a:solidFill>
                <a:schemeClr val="bg1"/>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7B1B11A-6F83-4AF2-A82F-8A90599E79EB}"/>
              </a:ext>
            </a:extLst>
          </p:cNvPr>
          <p:cNvSpPr txBox="1"/>
          <p:nvPr/>
        </p:nvSpPr>
        <p:spPr>
          <a:xfrm>
            <a:off x="3124200" y="285750"/>
            <a:ext cx="2743200" cy="769441"/>
          </a:xfrm>
          <a:prstGeom prst="rect">
            <a:avLst/>
          </a:prstGeom>
          <a:noFill/>
        </p:spPr>
        <p:txBody>
          <a:bodyPr wrap="square" rtlCol="0">
            <a:spAutoFit/>
          </a:bodyPr>
          <a:lstStyle/>
          <a:p>
            <a:r>
              <a:rPr lang="en-US" sz="4400" b="1" dirty="0" err="1">
                <a:solidFill>
                  <a:srgbClr val="FFFF00"/>
                </a:solidFill>
                <a:latin typeface="Arial" panose="020B0604020202020204" pitchFamily="34" charset="0"/>
                <a:cs typeface="Arial" panose="020B0604020202020204" pitchFamily="34" charset="0"/>
              </a:rPr>
              <a:t>Đáp</a:t>
            </a:r>
            <a:r>
              <a:rPr lang="en-US" sz="4400" b="1" dirty="0">
                <a:solidFill>
                  <a:srgbClr val="FFFF00"/>
                </a:solidFill>
                <a:latin typeface="Arial" panose="020B0604020202020204" pitchFamily="34" charset="0"/>
                <a:cs typeface="Arial" panose="020B0604020202020204" pitchFamily="34" charset="0"/>
              </a:rPr>
              <a:t> Ca:</a:t>
            </a:r>
          </a:p>
        </p:txBody>
      </p:sp>
      <p:sp>
        <p:nvSpPr>
          <p:cNvPr id="4" name="TextBox 3">
            <a:extLst>
              <a:ext uri="{FF2B5EF4-FFF2-40B4-BE49-F238E27FC236}">
                <a16:creationId xmlns:a16="http://schemas.microsoft.com/office/drawing/2014/main" id="{F22101A7-7A50-4267-B637-FFC602B63662}"/>
              </a:ext>
            </a:extLst>
          </p:cNvPr>
          <p:cNvSpPr txBox="1"/>
          <p:nvPr/>
        </p:nvSpPr>
        <p:spPr>
          <a:xfrm>
            <a:off x="1638300" y="1123950"/>
            <a:ext cx="5867400" cy="769441"/>
          </a:xfrm>
          <a:prstGeom prst="rect">
            <a:avLst/>
          </a:prstGeom>
          <a:noFill/>
        </p:spPr>
        <p:txBody>
          <a:bodyPr wrap="square" rtlCol="0">
            <a:spAutoFit/>
          </a:bodyPr>
          <a:lstStyle/>
          <a:p>
            <a:r>
              <a:rPr lang="en-US" sz="4400" b="0" i="0" dirty="0">
                <a:solidFill>
                  <a:schemeClr val="bg1"/>
                </a:solidFill>
                <a:effectLst/>
                <a:latin typeface="Arial" panose="020B0604020202020204" pitchFamily="34" charset="0"/>
              </a:rPr>
              <a:t>Tv 104, 1-2. 3-4. 6-7</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478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1450"/>
            <a:ext cx="8305800" cy="4800600"/>
          </a:xfrm>
        </p:spPr>
        <p:txBody>
          <a:bodyPr>
            <a:noAutofit/>
          </a:bodyPr>
          <a:lstStyle/>
          <a:p>
            <a:pPr algn="just"/>
            <a:r>
              <a:rPr lang="en-US" b="1" i="0" dirty="0">
                <a:solidFill>
                  <a:srgbClr val="FFFF00"/>
                </a:solidFill>
                <a:effectLst/>
                <a:latin typeface="Arial" panose="020B0604020202020204" pitchFamily="34" charset="0"/>
              </a:rPr>
              <a:t>Alleluia, alleluia! </a:t>
            </a:r>
            <a:r>
              <a:rPr lang="vi-VN" b="1" i="0" dirty="0">
                <a:solidFill>
                  <a:schemeClr val="bg1"/>
                </a:solidFill>
                <a:effectLst/>
                <a:latin typeface="Arial" panose="020B0604020202020204" pitchFamily="34" charset="0"/>
              </a:rPr>
              <a:t>– Xin Chúa cho con hiểu đường lối những huấn lệnh của Chúa, và con suy gẫm các điều lạ lùng của Chúa. –</a:t>
            </a:r>
            <a:r>
              <a:rPr lang="en-US" b="1" i="0" dirty="0">
                <a:solidFill>
                  <a:schemeClr val="bg1"/>
                </a:solidFill>
                <a:effectLst/>
                <a:latin typeface="arial" panose="020B0604020202020204" pitchFamily="34" charset="0"/>
              </a:rPr>
              <a:t>  </a:t>
            </a:r>
            <a:r>
              <a:rPr lang="en-US" b="1" i="0" dirty="0">
                <a:solidFill>
                  <a:srgbClr val="FFFF00"/>
                </a:solidFill>
                <a:effectLst/>
                <a:latin typeface="Arial" panose="020B0604020202020204" pitchFamily="34" charset="0"/>
              </a:rPr>
              <a:t>Alleluia.</a:t>
            </a:r>
            <a:endParaRPr lang="en-US" b="1"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71542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7" name="Content Placeholder 6">
            <a:extLst>
              <a:ext uri="{FF2B5EF4-FFF2-40B4-BE49-F238E27FC236}">
                <a16:creationId xmlns:a16="http://schemas.microsoft.com/office/drawing/2014/main" id="{B29419D2-BAD4-4948-8860-BACE193DD35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 y="-19050"/>
            <a:ext cx="9159240" cy="5143500"/>
          </a:xfrm>
        </p:spPr>
      </p:pic>
      <p:sp>
        <p:nvSpPr>
          <p:cNvPr id="10" name="TextBox 9">
            <a:extLst>
              <a:ext uri="{FF2B5EF4-FFF2-40B4-BE49-F238E27FC236}">
                <a16:creationId xmlns:a16="http://schemas.microsoft.com/office/drawing/2014/main" id="{EC3C1B79-07B8-47D7-A5D5-E7D14D987C9F}"/>
              </a:ext>
            </a:extLst>
          </p:cNvPr>
          <p:cNvSpPr txBox="1"/>
          <p:nvPr/>
        </p:nvSpPr>
        <p:spPr>
          <a:xfrm>
            <a:off x="4419600" y="3257550"/>
            <a:ext cx="6705600" cy="523220"/>
          </a:xfrm>
          <a:prstGeom prst="rect">
            <a:avLst/>
          </a:prstGeom>
          <a:noFill/>
        </p:spPr>
        <p:txBody>
          <a:bodyPr wrap="square">
            <a:spAutoFit/>
          </a:bodyPr>
          <a:lstStyle/>
          <a:p>
            <a:r>
              <a:rPr lang="en-US" sz="2800" b="1" i="0" dirty="0" err="1">
                <a:solidFill>
                  <a:srgbClr val="C00000"/>
                </a:solidFill>
                <a:effectLst/>
                <a:latin typeface="Arial" panose="020B0604020202020204" pitchFamily="34" charset="0"/>
              </a:rPr>
              <a:t>Phúc</a:t>
            </a:r>
            <a:r>
              <a:rPr lang="en-US" sz="2800" b="1" i="0" dirty="0">
                <a:solidFill>
                  <a:srgbClr val="C00000"/>
                </a:solidFill>
                <a:effectLst/>
                <a:latin typeface="Arial" panose="020B0604020202020204" pitchFamily="34" charset="0"/>
              </a:rPr>
              <a:t> </a:t>
            </a:r>
            <a:r>
              <a:rPr lang="en-US" sz="2800" b="1" i="0" dirty="0" err="1">
                <a:solidFill>
                  <a:srgbClr val="C00000"/>
                </a:solidFill>
                <a:effectLst/>
                <a:latin typeface="Arial" panose="020B0604020202020204" pitchFamily="34" charset="0"/>
              </a:rPr>
              <a:t>Âm</a:t>
            </a:r>
            <a:r>
              <a:rPr lang="en-US" sz="2800" b="1" i="0" dirty="0">
                <a:solidFill>
                  <a:srgbClr val="C00000"/>
                </a:solidFill>
                <a:effectLst/>
                <a:latin typeface="Arial" panose="020B0604020202020204" pitchFamily="34" charset="0"/>
              </a:rPr>
              <a:t>: Mt 10, 24-33</a:t>
            </a:r>
            <a:endParaRPr lang="en-US" sz="2800" b="1" dirty="0">
              <a:solidFill>
                <a:srgbClr val="C00000"/>
              </a:solidFill>
            </a:endParaRPr>
          </a:p>
        </p:txBody>
      </p:sp>
      <p:pic>
        <p:nvPicPr>
          <p:cNvPr id="12" name="Picture 11">
            <a:extLst>
              <a:ext uri="{FF2B5EF4-FFF2-40B4-BE49-F238E27FC236}">
                <a16:creationId xmlns:a16="http://schemas.microsoft.com/office/drawing/2014/main" id="{AD7C1E15-8C7F-4159-A3E0-87961716AF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 y="285750"/>
            <a:ext cx="1066800" cy="1066800"/>
          </a:xfrm>
          <a:prstGeom prst="rect">
            <a:avLst/>
          </a:prstGeom>
        </p:spPr>
      </p:pic>
    </p:spTree>
    <p:extLst>
      <p:ext uri="{BB962C8B-B14F-4D97-AF65-F5344CB8AC3E}">
        <p14:creationId xmlns:p14="http://schemas.microsoft.com/office/powerpoint/2010/main" val="28777778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61951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971550"/>
            <a:ext cx="8229600" cy="3619499"/>
          </a:xfrm>
        </p:spPr>
        <p:txBody>
          <a:bodyPr>
            <a:normAutofit/>
          </a:bodyPr>
          <a:lstStyle/>
          <a:p>
            <a:pPr algn="just"/>
            <a:r>
              <a:rPr lang="en-US" b="1" i="0" dirty="0" err="1">
                <a:solidFill>
                  <a:schemeClr val="bg1"/>
                </a:solidFill>
                <a:effectLst/>
                <a:latin typeface="Arial" panose="020B0604020202020204" pitchFamily="34" charset="0"/>
              </a:rPr>
              <a:t>Chúng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tôi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rao</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giảng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Đức</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Kitô</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chịu</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đóng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đinh</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Kitô</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quyền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năng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sự</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khôn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ngoan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của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Thiên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a:t>
            </a:r>
            <a:endParaRPr lang="vi-VN" b="1" dirty="0">
              <a:solidFill>
                <a:schemeClr val="bg1"/>
              </a:solidFill>
              <a:effectLst/>
              <a:latin typeface="+mj-lt"/>
              <a:cs typeface="Times New Roman" pitchFamily="18" charset="0"/>
            </a:endParaRPr>
          </a:p>
        </p:txBody>
      </p:sp>
      <p:sp>
        <p:nvSpPr>
          <p:cNvPr id="3" name="TextBox 2">
            <a:extLst>
              <a:ext uri="{FF2B5EF4-FFF2-40B4-BE49-F238E27FC236}">
                <a16:creationId xmlns:a16="http://schemas.microsoft.com/office/drawing/2014/main" id="{8C745E0C-A35F-4DDD-A95C-64550B5F1418}"/>
              </a:ext>
            </a:extLst>
          </p:cNvPr>
          <p:cNvSpPr txBox="1"/>
          <p:nvPr/>
        </p:nvSpPr>
        <p:spPr>
          <a:xfrm>
            <a:off x="2590800" y="453391"/>
            <a:ext cx="44958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hiệp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dirty="0"/>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latin typeface="+mj-lt"/>
                <a:cs typeface="Times New Roman" pitchFamily="18" charset="0"/>
              </a:rPr>
              <a:t>Ca </a:t>
            </a:r>
            <a:r>
              <a:rPr lang="en-US" sz="8000" b="1" dirty="0" err="1">
                <a:solidFill>
                  <a:srgbClr val="FFFF00"/>
                </a:solidFill>
                <a:effectLst/>
                <a:latin typeface="+mj-lt"/>
                <a:cs typeface="Times New Roman" pitchFamily="18" charset="0"/>
              </a:rPr>
              <a:t>Kết</a:t>
            </a:r>
            <a:r>
              <a:rPr lang="en-US" sz="8000" b="1" dirty="0">
                <a:solidFill>
                  <a:srgbClr val="FFFF00"/>
                </a:solidFill>
                <a:effectLst/>
                <a:latin typeface="+mj-lt"/>
                <a:cs typeface="Times New Roman" pitchFamily="18" charset="0"/>
              </a:rPr>
              <a:t> </a:t>
            </a:r>
            <a:r>
              <a:rPr lang="en-US" sz="8000" b="1" dirty="0" err="1">
                <a:solidFill>
                  <a:srgbClr val="FFFF00"/>
                </a:solidFill>
                <a:effectLst/>
                <a:latin typeface="+mj-lt"/>
                <a:cs typeface="Times New Roman" pitchFamily="18" charset="0"/>
              </a:rPr>
              <a:t>Lễ</a:t>
            </a:r>
            <a:br>
              <a:rPr lang="en-US" sz="8000" b="0" dirty="0">
                <a:solidFill>
                  <a:srgbClr val="FFFF00"/>
                </a:solidFill>
                <a:effectLst/>
                <a:latin typeface="+mj-lt"/>
                <a:cs typeface="Times New Roman" pitchFamily="18" charset="0"/>
              </a:rPr>
            </a:b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1336</TotalTime>
  <Words>212</Words>
  <Application>Microsoft Office PowerPoint</Application>
  <PresentationFormat>On-screen Show (16:9)</PresentationFormat>
  <Paragraphs>21</Paragraphs>
  <Slides>10</Slides>
  <Notes>6</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10</vt:i4>
      </vt:variant>
    </vt:vector>
  </HeadingPairs>
  <TitlesOfParts>
    <vt:vector size="20" baseType="lpstr">
      <vt:lpstr>Arial</vt:lpstr>
      <vt:lpstr>Arial</vt:lpstr>
      <vt:lpstr>Calibri</vt:lpstr>
      <vt:lpstr>Helvetica Neue</vt:lpstr>
      <vt:lpstr>UTM American Sans</vt:lpstr>
      <vt:lpstr>Office Theme</vt:lpstr>
      <vt:lpstr>5_Office Theme</vt:lpstr>
      <vt:lpstr>6_Office Theme</vt:lpstr>
      <vt:lpstr>9_Office Theme</vt:lpstr>
      <vt:lpstr>10_Office Theme</vt:lpstr>
      <vt:lpstr>PowerPoint Presentation</vt:lpstr>
      <vt:lpstr>Lạy Chúa, chúng tôi tưởng nhớ lại lòng thương xót của Chúa, ngay trong đền thánh Chúa. Lạy Chúa, cũng như thánh danh Chúa, lời khen ngợi Chúa sẽ vang  đến tận cùng trái đất; tay hữu Chúa đầy đức công minh.</vt:lpstr>
      <vt:lpstr>PowerPoint Presentation</vt:lpstr>
      <vt:lpstr>Ðáp:  Các bạn khiêm cung, các bạn tìm kiếm Chúa, lòng các bạn hãy hồi sinh (Tv 68, 33).</vt:lpstr>
      <vt:lpstr>Alleluia, alleluia! – Xin Chúa cho con hiểu đường lối những huấn lệnh của Chúa, và con suy gẫm các điều lạ lùng của Chúa. –  Alleluia.</vt:lpstr>
      <vt:lpstr>PowerPoint Presentation</vt:lpstr>
      <vt:lpstr>PowerPoint Presentation</vt:lpstr>
      <vt:lpstr>Chúng tôi rao giảng Đức Kitô chịu đóng đinh, Chúa Kitô là quyền năng và sự khôn ngoan của Thiên Chúa.</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PC</cp:lastModifiedBy>
  <cp:revision>159</cp:revision>
  <dcterms:created xsi:type="dcterms:W3CDTF">2021-12-05T01:20:54Z</dcterms:created>
  <dcterms:modified xsi:type="dcterms:W3CDTF">2025-06-29T12:54:28Z</dcterms:modified>
</cp:coreProperties>
</file>