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24" r:id="rId7"/>
    <p:sldId id="278" r:id="rId8"/>
    <p:sldId id="282" r:id="rId9"/>
    <p:sldId id="283" r:id="rId10"/>
    <p:sldId id="325"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848"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0B4DC7-9AB5-4F22-8C0D-E5C90D012B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1" cy="5143500"/>
          </a:xfrm>
          <a:prstGeom prst="rect">
            <a:avLst/>
          </a:prstGeom>
        </p:spPr>
      </p:pic>
      <p:sp>
        <p:nvSpPr>
          <p:cNvPr id="9" name="TextBox 8">
            <a:extLst>
              <a:ext uri="{FF2B5EF4-FFF2-40B4-BE49-F238E27FC236}">
                <a16:creationId xmlns:a16="http://schemas.microsoft.com/office/drawing/2014/main" id="{34BED13A-CA92-439E-9BDD-30753EC0D4D2}"/>
              </a:ext>
            </a:extLst>
          </p:cNvPr>
          <p:cNvSpPr txBox="1"/>
          <p:nvPr/>
        </p:nvSpPr>
        <p:spPr>
          <a:xfrm>
            <a:off x="1699327" y="3107344"/>
            <a:ext cx="6716390"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BẢY TUẦN </a:t>
            </a:r>
            <a:r>
              <a:rPr lang="en-US" sz="2800" b="1" dirty="0">
                <a:solidFill>
                  <a:srgbClr val="FFFF00"/>
                </a:solidFill>
                <a:latin typeface="Arial" panose="020B0604020202020204" pitchFamily="34" charset="0"/>
              </a:rPr>
              <a:t>XIV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0BFB3288-21A9-45CE-B9CD-5C565A1677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167" y="420512"/>
            <a:ext cx="1051964" cy="1051964"/>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0B4DC7-9AB5-4F22-8C0D-E5C90D012B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1" cy="5143500"/>
          </a:xfrm>
          <a:prstGeom prst="rect">
            <a:avLst/>
          </a:prstGeom>
        </p:spPr>
      </p:pic>
      <p:sp>
        <p:nvSpPr>
          <p:cNvPr id="9" name="TextBox 8">
            <a:extLst>
              <a:ext uri="{FF2B5EF4-FFF2-40B4-BE49-F238E27FC236}">
                <a16:creationId xmlns:a16="http://schemas.microsoft.com/office/drawing/2014/main" id="{34BED13A-CA92-439E-9BDD-30753EC0D4D2}"/>
              </a:ext>
            </a:extLst>
          </p:cNvPr>
          <p:cNvSpPr txBox="1"/>
          <p:nvPr/>
        </p:nvSpPr>
        <p:spPr>
          <a:xfrm>
            <a:off x="1699327" y="3107344"/>
            <a:ext cx="6716390"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BẢY TUẦN </a:t>
            </a:r>
            <a:r>
              <a:rPr lang="en-US" sz="2800" b="1" dirty="0">
                <a:solidFill>
                  <a:srgbClr val="FFFF00"/>
                </a:solidFill>
                <a:latin typeface="Arial" panose="020B0604020202020204" pitchFamily="34" charset="0"/>
              </a:rPr>
              <a:t>XIV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0BFB3288-21A9-45CE-B9CD-5C565A1677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167" y="420512"/>
            <a:ext cx="1051964" cy="1051964"/>
          </a:xfrm>
          <a:prstGeom prst="rect">
            <a:avLst/>
          </a:prstGeom>
        </p:spPr>
      </p:pic>
    </p:spTree>
    <p:extLst>
      <p:ext uri="{BB962C8B-B14F-4D97-AF65-F5344CB8AC3E}">
        <p14:creationId xmlns:p14="http://schemas.microsoft.com/office/powerpoint/2010/main" val="4616609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485667"/>
            <a:ext cx="8625439" cy="446276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000" b="1" i="0" dirty="0">
                <a:solidFill>
                  <a:schemeClr val="bg1"/>
                </a:solidFill>
                <a:effectLst/>
                <a:latin typeface="Arial" panose="020B0604020202020204" pitchFamily="34" charset="0"/>
              </a:rPr>
              <a:t>Lạy Chúa, chúng tôi tưởng nhớ lại lòng thương xót của Chúa, ngay trong đền thánh Chúa. Lạy Chúa, cũng như thánh danh Chúa, lời khen ngợi Chúa sẽ vang  đến tận cùng trái đất; tay hữu Chúa đầy đức công minh.</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586079" y="-104331"/>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859764"/>
            <a:ext cx="8640961" cy="2123658"/>
          </a:xfrm>
          <a:prstGeom prst="rect">
            <a:avLst/>
          </a:prstGeom>
          <a:noFill/>
          <a:ln>
            <a:noFill/>
            <a:prstDash val="solid"/>
          </a:ln>
        </p:spPr>
        <p:txBody>
          <a:bodyPr vert="horz" wrap="square" lIns="91440" tIns="45720" rIns="91440" bIns="45720" anchor="t" anchorCtr="0" compatLnSpc="1">
            <a:spAutoFit/>
          </a:bodyPr>
          <a:lstStyle/>
          <a:p>
            <a:pPr algn="just"/>
            <a:r>
              <a:rPr lang="vi-VN" sz="4400" b="1" i="0" dirty="0">
                <a:solidFill>
                  <a:schemeClr val="bg1"/>
                </a:solidFill>
                <a:effectLst/>
                <a:latin typeface="Arial" panose="020B0604020202020204" pitchFamily="34" charset="0"/>
              </a:rPr>
              <a:t>“</a:t>
            </a:r>
            <a:r>
              <a:rPr lang="vi-VN" sz="4400" b="1" i="1" dirty="0">
                <a:solidFill>
                  <a:schemeClr val="bg1"/>
                </a:solidFill>
                <a:effectLst/>
                <a:latin typeface="Arial" panose="020B0604020202020204" pitchFamily="34" charset="0"/>
              </a:rPr>
              <a:t>Lưỡi tôi nhơ bẩn, mắt tôi trông thấy Ðức Vua, Người là Chúa các đạo binh”.</a:t>
            </a:r>
            <a:endParaRPr lang="en-US" sz="4400" b="1" i="0" dirty="0">
              <a:solidFill>
                <a:schemeClr val="bg1"/>
              </a:solidFill>
              <a:effectLst/>
              <a:latin typeface="Helvetica Neue"/>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86453" y="224706"/>
            <a:ext cx="877109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en-US" sz="4000" b="0" i="0" dirty="0">
                <a:solidFill>
                  <a:schemeClr val="bg1"/>
                </a:solidFill>
                <a:effectLst/>
                <a:latin typeface="Arial" panose="020B0604020202020204" pitchFamily="34" charset="0"/>
              </a:rPr>
              <a:t>Is 6, 1-8</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86453" y="2983422"/>
            <a:ext cx="8892482"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Isaia</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27810" y="3198224"/>
            <a:ext cx="3190430" cy="1720570"/>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Đáp</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làm</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Vua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Ngài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đã</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mặc</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thiên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oai</a:t>
            </a:r>
            <a:r>
              <a:rPr lang="en-US" sz="4400" b="1" i="0" dirty="0">
                <a:solidFill>
                  <a:schemeClr val="bg1"/>
                </a:solidFill>
                <a:effectLst/>
                <a:latin typeface="Arial" panose="020B0604020202020204" pitchFamily="34" charset="0"/>
              </a:rPr>
              <a:t> (c. 1a).</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817296" y="1069216"/>
            <a:ext cx="7125036" cy="646331"/>
          </a:xfrm>
          <a:prstGeom prst="rect">
            <a:avLst/>
          </a:prstGeom>
          <a:noFill/>
        </p:spPr>
        <p:txBody>
          <a:bodyPr wrap="square">
            <a:spAutoFit/>
          </a:bodyPr>
          <a:lstStyle/>
          <a:p>
            <a:pPr algn="ctr"/>
            <a:r>
              <a:rPr lang="de-DE" sz="3600" b="0" i="0" dirty="0">
                <a:solidFill>
                  <a:schemeClr val="bg1"/>
                </a:solidFill>
                <a:effectLst/>
                <a:latin typeface="Arial" panose="020B0604020202020204" pitchFamily="34" charset="0"/>
              </a:rPr>
              <a:t>Tv 92, 1ab. 1c-2. 5</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en-US" sz="4400" b="0" i="0" dirty="0">
                <a:solidFill>
                  <a:schemeClr val="bg1"/>
                </a:solidFill>
                <a:effectLst/>
                <a:latin typeface="Arial" panose="020B0604020202020204" pitchFamily="34" charset="0"/>
              </a:rPr>
              <a:t> Tv 118, 27</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 Xin Chúa cho con hiểu đường lối những huấn lệnh của Chúa, và con suy gẫm các điều lạ lùng của Chúa. –</a:t>
            </a:r>
            <a:r>
              <a:rPr lang="en-US" sz="4400" i="0" dirty="0">
                <a:solidFill>
                  <a:schemeClr val="bg1"/>
                </a:solidFill>
                <a:effectLst/>
                <a:latin typeface="Arial" panose="020B0604020202020204" pitchFamily="34" charset="0"/>
              </a:rPr>
              <a:t> </a:t>
            </a:r>
            <a:r>
              <a:rPr lang="vi-VN" sz="44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0B4DC7-9AB5-4F22-8C0D-E5C90D012B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1" cy="5143500"/>
          </a:xfrm>
          <a:prstGeom prst="rect">
            <a:avLst/>
          </a:prstGeom>
        </p:spPr>
      </p:pic>
      <p:sp>
        <p:nvSpPr>
          <p:cNvPr id="9" name="TextBox 8">
            <a:extLst>
              <a:ext uri="{FF2B5EF4-FFF2-40B4-BE49-F238E27FC236}">
                <a16:creationId xmlns:a16="http://schemas.microsoft.com/office/drawing/2014/main" id="{34BED13A-CA92-439E-9BDD-30753EC0D4D2}"/>
              </a:ext>
            </a:extLst>
          </p:cNvPr>
          <p:cNvSpPr txBox="1"/>
          <p:nvPr/>
        </p:nvSpPr>
        <p:spPr>
          <a:xfrm>
            <a:off x="1699327" y="2953595"/>
            <a:ext cx="6716390" cy="646331"/>
          </a:xfrm>
          <a:prstGeom prst="rect">
            <a:avLst/>
          </a:prstGeom>
          <a:noFill/>
        </p:spPr>
        <p:txBody>
          <a:bodyPr wrap="square">
            <a:spAutoFit/>
          </a:bodyPr>
          <a:lstStyle/>
          <a:p>
            <a:pPr algn="ctr"/>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Mt 10, 24-33</a:t>
            </a:r>
            <a:endParaRPr lang="en-US" sz="3600" b="1" dirty="0">
              <a:solidFill>
                <a:srgbClr val="FFFF00"/>
              </a:solidFill>
            </a:endParaRPr>
          </a:p>
        </p:txBody>
      </p:sp>
      <p:pic>
        <p:nvPicPr>
          <p:cNvPr id="10" name="Picture 9">
            <a:extLst>
              <a:ext uri="{FF2B5EF4-FFF2-40B4-BE49-F238E27FC236}">
                <a16:creationId xmlns:a16="http://schemas.microsoft.com/office/drawing/2014/main" id="{0BFB3288-21A9-45CE-B9CD-5C565A1677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2167" y="420512"/>
            <a:ext cx="1051964" cy="1051964"/>
          </a:xfrm>
          <a:prstGeom prst="rect">
            <a:avLst/>
          </a:prstGeom>
        </p:spPr>
      </p:pic>
    </p:spTree>
    <p:extLst>
      <p:ext uri="{BB962C8B-B14F-4D97-AF65-F5344CB8AC3E}">
        <p14:creationId xmlns:p14="http://schemas.microsoft.com/office/powerpoint/2010/main" val="11241112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137564" y="1355651"/>
            <a:ext cx="8731305" cy="2800767"/>
          </a:xfrm>
          <a:prstGeom prst="rect">
            <a:avLst/>
          </a:prstGeom>
          <a:noFill/>
        </p:spPr>
        <p:txBody>
          <a:bodyPr wrap="square">
            <a:spAutoFit/>
          </a:bodyPr>
          <a:lstStyle/>
          <a:p>
            <a:pPr algn="just"/>
            <a:r>
              <a:rPr lang="en-US" sz="4400" b="1" i="0" dirty="0" err="1">
                <a:solidFill>
                  <a:schemeClr val="bg1"/>
                </a:solidFill>
                <a:effectLst/>
                <a:latin typeface="Arial" panose="020B0604020202020204" pitchFamily="34" charset="0"/>
              </a:rPr>
              <a:t>Chúng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tôi</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rao</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giảng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Đức</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Kitô</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chịu</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đóng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đinh</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Kitô</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là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quyền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năng</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và</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sự</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khôn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ngoan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của</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Thiên</a:t>
            </a:r>
            <a:r>
              <a:rPr lang="en-US" sz="4400" b="1" i="0" dirty="0">
                <a:solidFill>
                  <a:schemeClr val="bg1"/>
                </a:solidFill>
                <a:effectLst/>
                <a:latin typeface="Arial" panose="020B0604020202020204" pitchFamily="34" charset="0"/>
              </a:rPr>
              <a:t> </a:t>
            </a:r>
            <a:r>
              <a:rPr lang="en-US" sz="4400" b="1" i="0" dirty="0" err="1">
                <a:solidFill>
                  <a:schemeClr val="bg1"/>
                </a:solidFill>
                <a:effectLst/>
                <a:latin typeface="Arial" panose="020B0604020202020204" pitchFamily="34" charset="0"/>
              </a:rPr>
              <a:t>Chúa</a:t>
            </a:r>
            <a:r>
              <a:rPr lang="en-US" sz="4400" b="1" i="0" dirty="0">
                <a:solidFill>
                  <a:schemeClr val="bg1"/>
                </a:solidFill>
                <a:effectLst/>
                <a:latin typeface="Arial" panose="020B0604020202020204" pitchFamily="34" charset="0"/>
              </a:rPr>
              <a:t>.</a:t>
            </a:r>
            <a:endParaRPr lang="vi-VN" sz="4400" b="1" i="0"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931</TotalTime>
  <Words>197</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Albany</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76</cp:revision>
  <dcterms:created xsi:type="dcterms:W3CDTF">2018-11-13T15:52:26Z</dcterms:created>
  <dcterms:modified xsi:type="dcterms:W3CDTF">2026-06-24T21:38:11Z</dcterms:modified>
</cp:coreProperties>
</file>