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94" r:id="rId11"/>
    <p:sldId id="1046" r:id="rId12"/>
    <p:sldId id="346" r:id="rId13"/>
    <p:sldId id="445" r:id="rId14"/>
    <p:sldId id="1095"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6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1219292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146550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3" name="Content Placeholder 12">
            <a:extLst>
              <a:ext uri="{FF2B5EF4-FFF2-40B4-BE49-F238E27FC236}">
                <a16:creationId xmlns:a16="http://schemas.microsoft.com/office/drawing/2014/main" id="{D33AF23E-A9C6-45AF-A20E-CEC3EE7721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18" y="-7524"/>
            <a:ext cx="9144000" cy="5143500"/>
          </a:xfrm>
        </p:spPr>
      </p:pic>
      <p:sp>
        <p:nvSpPr>
          <p:cNvPr id="14" name="TextBox 13">
            <a:extLst>
              <a:ext uri="{FF2B5EF4-FFF2-40B4-BE49-F238E27FC236}">
                <a16:creationId xmlns:a16="http://schemas.microsoft.com/office/drawing/2014/main" id="{6AEDDE1C-9658-4E89-AC89-DCCEC9AFECFD}"/>
              </a:ext>
            </a:extLst>
          </p:cNvPr>
          <p:cNvSpPr txBox="1"/>
          <p:nvPr/>
        </p:nvSpPr>
        <p:spPr>
          <a:xfrm>
            <a:off x="1447800" y="34861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BẢY TUẦN XIX THƯỜNG NIÊN C</a:t>
            </a:r>
            <a:endParaRPr lang="en-US" sz="2800" b="1" dirty="0">
              <a:solidFill>
                <a:srgbClr val="FFFF00"/>
              </a:solidFill>
            </a:endParaRPr>
          </a:p>
        </p:txBody>
      </p:sp>
      <p:pic>
        <p:nvPicPr>
          <p:cNvPr id="15" name="Picture 14">
            <a:extLst>
              <a:ext uri="{FF2B5EF4-FFF2-40B4-BE49-F238E27FC236}">
                <a16:creationId xmlns:a16="http://schemas.microsoft.com/office/drawing/2014/main" id="{996F7ECB-1D86-4372-A4F5-97C6294610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36728"/>
            <a:ext cx="1066800" cy="1066800"/>
          </a:xfrm>
          <a:prstGeom prst="rect">
            <a:avLst/>
          </a:prstGeom>
        </p:spPr>
      </p:pic>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3" name="Content Placeholder 12">
            <a:extLst>
              <a:ext uri="{FF2B5EF4-FFF2-40B4-BE49-F238E27FC236}">
                <a16:creationId xmlns:a16="http://schemas.microsoft.com/office/drawing/2014/main" id="{D33AF23E-A9C6-45AF-A20E-CEC3EE7721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18" y="-7524"/>
            <a:ext cx="9144000" cy="5143500"/>
          </a:xfrm>
        </p:spPr>
      </p:pic>
      <p:sp>
        <p:nvSpPr>
          <p:cNvPr id="14" name="TextBox 13">
            <a:extLst>
              <a:ext uri="{FF2B5EF4-FFF2-40B4-BE49-F238E27FC236}">
                <a16:creationId xmlns:a16="http://schemas.microsoft.com/office/drawing/2014/main" id="{6AEDDE1C-9658-4E89-AC89-DCCEC9AFECFD}"/>
              </a:ext>
            </a:extLst>
          </p:cNvPr>
          <p:cNvSpPr txBox="1"/>
          <p:nvPr/>
        </p:nvSpPr>
        <p:spPr>
          <a:xfrm>
            <a:off x="1447800" y="34861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BẢY TUẦN XIX THƯỜNG NIÊN C</a:t>
            </a:r>
            <a:endParaRPr lang="en-US" sz="2800" b="1" dirty="0">
              <a:solidFill>
                <a:srgbClr val="FFFF00"/>
              </a:solidFill>
            </a:endParaRPr>
          </a:p>
        </p:txBody>
      </p:sp>
      <p:pic>
        <p:nvPicPr>
          <p:cNvPr id="15" name="Picture 14">
            <a:extLst>
              <a:ext uri="{FF2B5EF4-FFF2-40B4-BE49-F238E27FC236}">
                <a16:creationId xmlns:a16="http://schemas.microsoft.com/office/drawing/2014/main" id="{996F7ECB-1D86-4372-A4F5-97C6294610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36728"/>
            <a:ext cx="1066800" cy="1066800"/>
          </a:xfrm>
          <a:prstGeom prst="rect">
            <a:avLst/>
          </a:prstGeom>
        </p:spPr>
      </p:pic>
    </p:spTree>
    <p:extLst>
      <p:ext uri="{BB962C8B-B14F-4D97-AF65-F5344CB8AC3E}">
        <p14:creationId xmlns:p14="http://schemas.microsoft.com/office/powerpoint/2010/main" val="1772187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123950"/>
            <a:ext cx="8610600" cy="3276599"/>
          </a:xfrm>
        </p:spPr>
        <p:txBody>
          <a:bodyPr>
            <a:normAutofit fontScale="90000"/>
          </a:bodyPr>
          <a:lstStyle/>
          <a:p>
            <a:pPr algn="just"/>
            <a:r>
              <a:rPr lang="vi-VN" b="1" i="0" dirty="0">
                <a:solidFill>
                  <a:schemeClr val="bg1"/>
                </a:solidFill>
                <a:effectLst/>
                <a:latin typeface="Arial" panose="020B0604020202020204" pitchFamily="34" charset="0"/>
              </a:rPr>
              <a:t>Lạy Chúa, xin Chúa nhìn lại lời minh ước, và xin đừng nỡ lãng quên đời sống con người cơ khổ. Lạy Chúa, xin Chúa đứng lên xét xử, và xin đừng quên lãng những ai tìm kiếm Chúa.</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209800" y="57150"/>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152400" y="118395"/>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Gs 24, 14-29</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028950"/>
            <a:ext cx="4224099" cy="2381190"/>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220980" y="730985"/>
            <a:ext cx="8770620" cy="1323439"/>
          </a:xfrm>
          <a:prstGeom prst="rect">
            <a:avLst/>
          </a:prstGeom>
          <a:noFill/>
        </p:spPr>
        <p:txBody>
          <a:bodyPr wrap="square">
            <a:spAutoFit/>
          </a:bodyPr>
          <a:lstStyle/>
          <a:p>
            <a:pPr algn="just"/>
            <a:r>
              <a:rPr lang="vi-VN" sz="4000" b="1" i="1" dirty="0">
                <a:solidFill>
                  <a:schemeClr val="bg1"/>
                </a:solidFill>
                <a:effectLst/>
                <a:latin typeface="Arial" panose="020B0604020202020204" pitchFamily="34" charset="0"/>
              </a:rPr>
              <a:t>“Hôm nay các ngươi hãy tuỳ ý chọn phải tôn thờ ai hơn”.</a:t>
            </a:r>
            <a:endParaRPr lang="vi-VN" sz="40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304800" y="2054424"/>
            <a:ext cx="6172200"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dirty="0" err="1">
                <a:solidFill>
                  <a:schemeClr val="bg1"/>
                </a:solidFill>
                <a:latin typeface="Arial" panose="020B0604020202020204" pitchFamily="34" charset="0"/>
              </a:rPr>
              <a:t>Giosuê</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54708"/>
            <a:ext cx="85344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phần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gia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nghiệp</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con </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1600200" y="1161613"/>
            <a:ext cx="6553200" cy="769441"/>
          </a:xfrm>
          <a:prstGeom prst="rect">
            <a:avLst/>
          </a:prstGeom>
          <a:noFill/>
        </p:spPr>
        <p:txBody>
          <a:bodyPr wrap="square" rtlCol="0">
            <a:spAutoFit/>
          </a:bodyPr>
          <a:lstStyle/>
          <a:p>
            <a:r>
              <a:rPr lang="en-US" sz="4400" b="0" i="0" dirty="0">
                <a:solidFill>
                  <a:schemeClr val="bg1"/>
                </a:solidFill>
                <a:effectLst/>
                <a:latin typeface="Arial" panose="020B0604020202020204" pitchFamily="34" charset="0"/>
              </a:rPr>
              <a:t>Tv 15, 1-2a </a:t>
            </a:r>
            <a:r>
              <a:rPr lang="en-US" sz="4400" b="0" i="0" dirty="0" err="1">
                <a:solidFill>
                  <a:schemeClr val="bg1"/>
                </a:solidFill>
                <a:effectLst/>
                <a:latin typeface="Arial" panose="020B0604020202020204" pitchFamily="34" charset="0"/>
              </a:rPr>
              <a:t>và</a:t>
            </a:r>
            <a:r>
              <a:rPr lang="en-US" sz="4400" b="0" i="0" dirty="0">
                <a:solidFill>
                  <a:schemeClr val="bg1"/>
                </a:solidFill>
                <a:effectLst/>
                <a:latin typeface="Arial" panose="020B0604020202020204" pitchFamily="34" charset="0"/>
              </a:rPr>
              <a:t> 5. 7-8. 11</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mở</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rộng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tầm</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mắt</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để</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tuân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cứ</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luật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pháp</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để</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hết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lòng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vâng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theo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luật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đó</a:t>
            </a:r>
            <a:r>
              <a:rPr lang="en-US" b="1" i="0" dirty="0">
                <a:solidFill>
                  <a:schemeClr val="bg1"/>
                </a:solidFill>
                <a:effectLst/>
                <a:latin typeface="Arial" panose="020B0604020202020204" pitchFamily="34" charset="0"/>
              </a:rPr>
              <a:t>. –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3" name="Content Placeholder 12">
            <a:extLst>
              <a:ext uri="{FF2B5EF4-FFF2-40B4-BE49-F238E27FC236}">
                <a16:creationId xmlns:a16="http://schemas.microsoft.com/office/drawing/2014/main" id="{D33AF23E-A9C6-45AF-A20E-CEC3EE7721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18" y="-7524"/>
            <a:ext cx="9144000" cy="5143500"/>
          </a:xfrm>
        </p:spPr>
      </p:pic>
      <p:sp>
        <p:nvSpPr>
          <p:cNvPr id="14" name="TextBox 13">
            <a:extLst>
              <a:ext uri="{FF2B5EF4-FFF2-40B4-BE49-F238E27FC236}">
                <a16:creationId xmlns:a16="http://schemas.microsoft.com/office/drawing/2014/main" id="{6AEDDE1C-9658-4E89-AC89-DCCEC9AFECFD}"/>
              </a:ext>
            </a:extLst>
          </p:cNvPr>
          <p:cNvSpPr txBox="1"/>
          <p:nvPr/>
        </p:nvSpPr>
        <p:spPr>
          <a:xfrm>
            <a:off x="3276600" y="3562350"/>
            <a:ext cx="41910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19, 13-15</a:t>
            </a:r>
            <a:endParaRPr lang="en-US" sz="2800" b="1" dirty="0">
              <a:solidFill>
                <a:srgbClr val="FFFF00"/>
              </a:solidFill>
            </a:endParaRPr>
          </a:p>
        </p:txBody>
      </p:sp>
      <p:pic>
        <p:nvPicPr>
          <p:cNvPr id="15" name="Picture 14">
            <a:extLst>
              <a:ext uri="{FF2B5EF4-FFF2-40B4-BE49-F238E27FC236}">
                <a16:creationId xmlns:a16="http://schemas.microsoft.com/office/drawing/2014/main" id="{996F7ECB-1D86-4372-A4F5-97C6294610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36728"/>
            <a:ext cx="1066800" cy="1066800"/>
          </a:xfrm>
          <a:prstGeom prst="rect">
            <a:avLst/>
          </a:prstGeom>
        </p:spPr>
      </p:pic>
    </p:spTree>
    <p:extLst>
      <p:ext uri="{BB962C8B-B14F-4D97-AF65-F5344CB8AC3E}">
        <p14:creationId xmlns:p14="http://schemas.microsoft.com/office/powerpoint/2010/main" val="396904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0997"/>
            <a:ext cx="8382000" cy="3619499"/>
          </a:xfrm>
        </p:spPr>
        <p:txBody>
          <a:bodyPr>
            <a:normAutofit/>
          </a:bodyPr>
          <a:lstStyle/>
          <a:p>
            <a:pPr algn="just"/>
            <a:r>
              <a:rPr lang="vi-VN" b="1" i="0" dirty="0">
                <a:solidFill>
                  <a:schemeClr val="bg1"/>
                </a:solidFill>
                <a:effectLst/>
                <a:latin typeface="Arial" panose="020B0604020202020204" pitchFamily="34" charset="0"/>
              </a:rPr>
              <a:t>Hỡi Giê-ru-sa-lem, hãy ca tụng Chúa, Đấng đã cho ngươi ăn no tinh hoa lúa mì.</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438400" y="-1143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189</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Lạy Chúa, xin Chúa nhìn lại lời minh ước, và xin đừng nỡ lãng quên đời sống con người cơ khổ. Lạy Chúa, xin Chúa đứng lên xét xử, và xin đừng quên lãng những ai tìm kiếm Chúa.</vt:lpstr>
      <vt:lpstr>PowerPoint Presentation</vt:lpstr>
      <vt:lpstr>Ðáp:   Lạy Chúa, Chúa là phần gia nghiệp của con </vt:lpstr>
      <vt:lpstr>Alleluia, alleluia! – Lạy Chúa, xin mở rộng tầm con mắt con, để con tuân cứ luật pháp của Chúa và để con hết lòng vâng theo luật đó. – Alleluia.</vt:lpstr>
      <vt:lpstr>PowerPoint Presentation</vt:lpstr>
      <vt:lpstr>PowerPoint Presentation</vt:lpstr>
      <vt:lpstr>Hỡi Giê-ru-sa-lem, hãy ca tụng Chúa, Đấng đã cho ngươi ăn no tinh hoa lúa mì.</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165</cp:revision>
  <dcterms:created xsi:type="dcterms:W3CDTF">2021-12-05T01:20:54Z</dcterms:created>
  <dcterms:modified xsi:type="dcterms:W3CDTF">2025-08-02T04:01:58Z</dcterms:modified>
</cp:coreProperties>
</file>