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7" r:id="rId7"/>
    <p:sldId id="278" r:id="rId8"/>
    <p:sldId id="282" r:id="rId9"/>
    <p:sldId id="283" r:id="rId10"/>
    <p:sldId id="306" r:id="rId11"/>
    <p:sldId id="318"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722C91-D47E-4D82-BFF2-BD8CDF3B7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EE549935-F845-4966-9B64-59B22B951F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12"/>
            <a:ext cx="9144000" cy="5141088"/>
          </a:xfrm>
          <a:prstGeom prst="rect">
            <a:avLst/>
          </a:prstGeom>
        </p:spPr>
      </p:pic>
      <p:sp>
        <p:nvSpPr>
          <p:cNvPr id="8" name="TextBox 7">
            <a:extLst>
              <a:ext uri="{FF2B5EF4-FFF2-40B4-BE49-F238E27FC236}">
                <a16:creationId xmlns:a16="http://schemas.microsoft.com/office/drawing/2014/main" id="{47F69EB4-438F-4894-BFD1-50E5158316E4}"/>
              </a:ext>
            </a:extLst>
          </p:cNvPr>
          <p:cNvSpPr txBox="1"/>
          <p:nvPr/>
        </p:nvSpPr>
        <p:spPr>
          <a:xfrm>
            <a:off x="2039193" y="3295744"/>
            <a:ext cx="6505996" cy="523220"/>
          </a:xfrm>
          <a:prstGeom prst="rect">
            <a:avLst/>
          </a:prstGeom>
          <a:noFill/>
        </p:spPr>
        <p:txBody>
          <a:bodyPr wrap="square">
            <a:spAutoFit/>
          </a:bodyPr>
          <a:lstStyle/>
          <a:p>
            <a:pPr algn="ctr"/>
            <a:r>
              <a:rPr lang="en-US" sz="2800" b="1" i="0" dirty="0">
                <a:solidFill>
                  <a:srgbClr val="FF0000"/>
                </a:solidFill>
                <a:effectLst/>
                <a:latin typeface="Arial" panose="020B0604020202020204" pitchFamily="34" charset="0"/>
              </a:rPr>
              <a:t>THỨ </a:t>
            </a:r>
            <a:r>
              <a:rPr lang="en-US" sz="2800" b="1" dirty="0">
                <a:solidFill>
                  <a:srgbClr val="FF0000"/>
                </a:solidFill>
                <a:latin typeface="Arial" panose="020B0604020202020204" pitchFamily="34" charset="0"/>
              </a:rPr>
              <a:t>BẢY</a:t>
            </a:r>
            <a:r>
              <a:rPr lang="en-US" sz="2800" b="1" i="0" dirty="0">
                <a:solidFill>
                  <a:srgbClr val="FF0000"/>
                </a:solidFill>
                <a:effectLst/>
                <a:latin typeface="Arial" panose="020B0604020202020204" pitchFamily="34" charset="0"/>
              </a:rPr>
              <a:t> TUẦN V THƯỜNG NIÊN A</a:t>
            </a:r>
            <a:endParaRPr lang="en-US" sz="2800" b="1" dirty="0">
              <a:solidFill>
                <a:srgbClr val="FF00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722C91-D47E-4D82-BFF2-BD8CDF3B7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EE549935-F845-4966-9B64-59B22B951F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12"/>
            <a:ext cx="9144000" cy="5141088"/>
          </a:xfrm>
          <a:prstGeom prst="rect">
            <a:avLst/>
          </a:prstGeom>
        </p:spPr>
      </p:pic>
      <p:sp>
        <p:nvSpPr>
          <p:cNvPr id="8" name="TextBox 7">
            <a:extLst>
              <a:ext uri="{FF2B5EF4-FFF2-40B4-BE49-F238E27FC236}">
                <a16:creationId xmlns:a16="http://schemas.microsoft.com/office/drawing/2014/main" id="{47F69EB4-438F-4894-BFD1-50E5158316E4}"/>
              </a:ext>
            </a:extLst>
          </p:cNvPr>
          <p:cNvSpPr txBox="1"/>
          <p:nvPr/>
        </p:nvSpPr>
        <p:spPr>
          <a:xfrm>
            <a:off x="2039193" y="3295744"/>
            <a:ext cx="6505996" cy="523220"/>
          </a:xfrm>
          <a:prstGeom prst="rect">
            <a:avLst/>
          </a:prstGeom>
          <a:noFill/>
        </p:spPr>
        <p:txBody>
          <a:bodyPr wrap="square">
            <a:spAutoFit/>
          </a:bodyPr>
          <a:lstStyle/>
          <a:p>
            <a:pPr algn="ctr"/>
            <a:r>
              <a:rPr lang="en-US" sz="2800" b="1" i="0" dirty="0">
                <a:solidFill>
                  <a:srgbClr val="FF0000"/>
                </a:solidFill>
                <a:effectLst/>
                <a:latin typeface="Arial" panose="020B0604020202020204" pitchFamily="34" charset="0"/>
              </a:rPr>
              <a:t>THỨ </a:t>
            </a:r>
            <a:r>
              <a:rPr lang="en-US" sz="2800" b="1" dirty="0">
                <a:solidFill>
                  <a:srgbClr val="FF0000"/>
                </a:solidFill>
                <a:latin typeface="Arial" panose="020B0604020202020204" pitchFamily="34" charset="0"/>
              </a:rPr>
              <a:t>BẢY</a:t>
            </a:r>
            <a:r>
              <a:rPr lang="en-US" sz="2800" b="1" i="0" dirty="0">
                <a:solidFill>
                  <a:srgbClr val="FF0000"/>
                </a:solidFill>
                <a:effectLst/>
                <a:latin typeface="Arial" panose="020B0604020202020204" pitchFamily="34" charset="0"/>
              </a:rPr>
              <a:t> TUẦN V THƯỜNG NIÊN A</a:t>
            </a:r>
            <a:endParaRPr lang="en-US" sz="2800" b="1" dirty="0">
              <a:solidFill>
                <a:srgbClr val="FF0000"/>
              </a:solidFill>
            </a:endParaRPr>
          </a:p>
        </p:txBody>
      </p:sp>
    </p:spTree>
    <p:extLst>
      <p:ext uri="{BB962C8B-B14F-4D97-AF65-F5344CB8AC3E}">
        <p14:creationId xmlns:p14="http://schemas.microsoft.com/office/powerpoint/2010/main" val="3652242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6165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Hãy tiến lên, chúng ta hãy thờ lạy Thiên Chúa, và hãy tiến bước trước nhan thánh Chúa, Đấng tạo thành chúng ta, vì chính Chúa là Thiên Chúa chúng ta.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52331" y="985379"/>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Giêroboam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đúc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hai</a:t>
            </a:r>
            <a:r>
              <a:rPr lang="en-US" sz="4400" b="1" i="1" dirty="0">
                <a:solidFill>
                  <a:schemeClr val="bg1"/>
                </a:solidFill>
                <a:effectLst/>
                <a:latin typeface="Arial" panose="020B0604020202020204" pitchFamily="34" charset="0"/>
              </a:rPr>
              <a:t> con </a:t>
            </a:r>
            <a:r>
              <a:rPr lang="en-US" sz="4400" b="1" i="1" dirty="0" err="1">
                <a:solidFill>
                  <a:schemeClr val="bg1"/>
                </a:solidFill>
                <a:effectLst/>
                <a:latin typeface="Arial" panose="020B0604020202020204" pitchFamily="34" charset="0"/>
              </a:rPr>
              <a:t>bò</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vàng</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50708" y="198374"/>
            <a:ext cx="864096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1 V 12, 26-32; 13, 33-34</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50708" y="2431929"/>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Các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Vua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nhất</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7129" y="3033180"/>
            <a:ext cx="4196061" cy="226289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77429" y="1946379"/>
            <a:ext cx="831052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nhớ</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chúng</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khi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huệ</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dân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Ngài</a:t>
            </a:r>
            <a:r>
              <a:rPr lang="en-US" sz="4400" b="1" i="0" dirty="0">
                <a:solidFill>
                  <a:schemeClr val="bg1"/>
                </a:solidFill>
                <a:effectLst/>
                <a:latin typeface="Arial" panose="020B0604020202020204" pitchFamily="34" charset="0"/>
              </a:rPr>
              <a:t> (c. 4a).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343278" y="1182505"/>
            <a:ext cx="7125036" cy="707886"/>
          </a:xfrm>
          <a:prstGeom prst="rect">
            <a:avLst/>
          </a:prstGeom>
          <a:noFill/>
        </p:spPr>
        <p:txBody>
          <a:bodyPr wrap="square">
            <a:spAutoFit/>
          </a:bodyPr>
          <a:lstStyle/>
          <a:p>
            <a:pPr algn="ctr"/>
            <a:r>
              <a:rPr lang="en-US" sz="4000" b="0" i="0" dirty="0">
                <a:solidFill>
                  <a:schemeClr val="bg1"/>
                </a:solidFill>
                <a:effectLst/>
                <a:latin typeface="Arial" panose="020B0604020202020204" pitchFamily="34" charset="0"/>
              </a:rPr>
              <a:t>Tv 105, 6-7a. 19-20. 21-22.</a:t>
            </a:r>
            <a:endParaRPr lang="en-US" sz="40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15431" y="71986"/>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94983"/>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Ước gì hôm nay các bạn nghe tiếng Chúa, và đừng cứng lòng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722C91-D47E-4D82-BFF2-BD8CDF3B7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EE549935-F845-4966-9B64-59B22B951F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12"/>
            <a:ext cx="9144000" cy="5141088"/>
          </a:xfrm>
          <a:prstGeom prst="rect">
            <a:avLst/>
          </a:prstGeom>
        </p:spPr>
      </p:pic>
      <p:sp>
        <p:nvSpPr>
          <p:cNvPr id="8" name="TextBox 7">
            <a:extLst>
              <a:ext uri="{FF2B5EF4-FFF2-40B4-BE49-F238E27FC236}">
                <a16:creationId xmlns:a16="http://schemas.microsoft.com/office/drawing/2014/main" id="{47F69EB4-438F-4894-BFD1-50E5158316E4}"/>
              </a:ext>
            </a:extLst>
          </p:cNvPr>
          <p:cNvSpPr txBox="1"/>
          <p:nvPr/>
        </p:nvSpPr>
        <p:spPr>
          <a:xfrm>
            <a:off x="2039193" y="3295744"/>
            <a:ext cx="6505996" cy="584775"/>
          </a:xfrm>
          <a:prstGeom prst="rect">
            <a:avLst/>
          </a:prstGeom>
          <a:noFill/>
        </p:spPr>
        <p:txBody>
          <a:bodyPr wrap="square">
            <a:spAutoFit/>
          </a:bodyPr>
          <a:lstStyle/>
          <a:p>
            <a:pPr algn="ctr"/>
            <a:r>
              <a:rPr lang="en-US" sz="2800" b="0" i="0" dirty="0">
                <a:solidFill>
                  <a:srgbClr val="333333"/>
                </a:solidFill>
                <a:effectLst/>
                <a:latin typeface="Arial" panose="020B0604020202020204" pitchFamily="34" charset="0"/>
              </a:rPr>
              <a:t> </a:t>
            </a:r>
            <a:r>
              <a:rPr lang="en-US" sz="3200" b="1" i="0" dirty="0">
                <a:solidFill>
                  <a:srgbClr val="FF0000"/>
                </a:solidFill>
                <a:effectLst/>
                <a:latin typeface="Arial" panose="020B0604020202020204" pitchFamily="34" charset="0"/>
              </a:rPr>
              <a:t>PHÚC ÂM: Mc 8,1-10</a:t>
            </a:r>
            <a:endParaRPr lang="en-US" sz="3200" b="1" dirty="0">
              <a:solidFill>
                <a:srgbClr val="FF0000"/>
              </a:solidFill>
            </a:endParaRPr>
          </a:p>
        </p:txBody>
      </p:sp>
    </p:spTree>
    <p:extLst>
      <p:ext uri="{BB962C8B-B14F-4D97-AF65-F5344CB8AC3E}">
        <p14:creationId xmlns:p14="http://schemas.microsoft.com/office/powerpoint/2010/main" val="2956102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41771" y="5265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676441"/>
            <a:ext cx="8731305" cy="4154984"/>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Thiên hạ hãy cảm ơn Chúa vì Chúa nhân hậu, và những điều kỳ diệu của Ngài đối với loài người, bởi Người đã cho người đói khát được no nê, người cơ hàn được tràn trề thiện hảo.</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1728</TotalTime>
  <Words>191</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72</cp:revision>
  <dcterms:created xsi:type="dcterms:W3CDTF">2018-11-13T15:52:26Z</dcterms:created>
  <dcterms:modified xsi:type="dcterms:W3CDTF">2026-01-31T12:39:01Z</dcterms:modified>
</cp:coreProperties>
</file>