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sldIdLst>
    <p:sldId id="9758" r:id="rId5"/>
    <p:sldId id="9692" r:id="rId6"/>
    <p:sldId id="385" r:id="rId7"/>
    <p:sldId id="9754" r:id="rId8"/>
    <p:sldId id="389" r:id="rId9"/>
    <p:sldId id="9763" r:id="rId10"/>
    <p:sldId id="9698" r:id="rId11"/>
    <p:sldId id="278" r:id="rId12"/>
    <p:sldId id="293" r:id="rId13"/>
    <p:sldId id="9764"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13" autoAdjust="0"/>
    <p:restoredTop sz="94693" autoAdjust="0"/>
  </p:normalViewPr>
  <p:slideViewPr>
    <p:cSldViewPr>
      <p:cViewPr varScale="1">
        <p:scale>
          <a:sx n="83" d="100"/>
          <a:sy n="83" d="100"/>
        </p:scale>
        <p:origin x="31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3/7/2025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71F09-A63C-4148-A9DB-9DC448BD0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a:extLst>
              <a:ext uri="{FF2B5EF4-FFF2-40B4-BE49-F238E27FC236}">
                <a16:creationId xmlns:a16="http://schemas.microsoft.com/office/drawing/2014/main" id="{FF98D72B-5E75-49E4-84AE-FF9CB63AE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1950"/>
            <a:ext cx="1038225" cy="1038225"/>
          </a:xfrm>
          <a:prstGeom prst="rect">
            <a:avLst/>
          </a:prstGeom>
        </p:spPr>
      </p:pic>
      <p:sp>
        <p:nvSpPr>
          <p:cNvPr id="9" name="TextBox 8">
            <a:extLst>
              <a:ext uri="{FF2B5EF4-FFF2-40B4-BE49-F238E27FC236}">
                <a16:creationId xmlns:a16="http://schemas.microsoft.com/office/drawing/2014/main" id="{E45768E6-4006-4FC9-ACC6-6EA3F1935EBE}"/>
              </a:ext>
            </a:extLst>
          </p:cNvPr>
          <p:cNvSpPr txBox="1"/>
          <p:nvPr/>
        </p:nvSpPr>
        <p:spPr>
          <a:xfrm>
            <a:off x="2757487" y="133350"/>
            <a:ext cx="6781800" cy="646331"/>
          </a:xfrm>
          <a:prstGeom prst="rect">
            <a:avLst/>
          </a:prstGeom>
          <a:noFill/>
        </p:spPr>
        <p:txBody>
          <a:bodyPr wrap="square">
            <a:spAutoFit/>
          </a:bodyPr>
          <a:lstStyle/>
          <a:p>
            <a:r>
              <a:rPr lang="en-US" sz="3600" b="1" i="0" dirty="0">
                <a:solidFill>
                  <a:srgbClr val="0070C0"/>
                </a:solidFill>
                <a:effectLst/>
                <a:latin typeface="Arial" panose="020B0604020202020204" pitchFamily="34" charset="0"/>
              </a:rPr>
              <a:t>THỨ </a:t>
            </a:r>
            <a:r>
              <a:rPr lang="en-US" sz="3600" b="1" dirty="0">
                <a:solidFill>
                  <a:srgbClr val="0070C0"/>
                </a:solidFill>
                <a:latin typeface="Arial" panose="020B0604020202020204" pitchFamily="34" charset="0"/>
              </a:rPr>
              <a:t>HAI TUẦN I MÙA CHAY</a:t>
            </a:r>
            <a:endParaRPr lang="en-US" sz="3600" dirty="0">
              <a:solidFill>
                <a:srgbClr val="0070C0"/>
              </a:solidFill>
            </a:endParaRPr>
          </a:p>
        </p:txBody>
      </p:sp>
    </p:spTree>
    <p:extLst>
      <p:ext uri="{BB962C8B-B14F-4D97-AF65-F5344CB8AC3E}">
        <p14:creationId xmlns:p14="http://schemas.microsoft.com/office/powerpoint/2010/main" val="7984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71F09-A63C-4148-A9DB-9DC448BD0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a:extLst>
              <a:ext uri="{FF2B5EF4-FFF2-40B4-BE49-F238E27FC236}">
                <a16:creationId xmlns:a16="http://schemas.microsoft.com/office/drawing/2014/main" id="{FF98D72B-5E75-49E4-84AE-FF9CB63AE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1950"/>
            <a:ext cx="1038225" cy="1038225"/>
          </a:xfrm>
          <a:prstGeom prst="rect">
            <a:avLst/>
          </a:prstGeom>
        </p:spPr>
      </p:pic>
      <p:sp>
        <p:nvSpPr>
          <p:cNvPr id="9" name="TextBox 8">
            <a:extLst>
              <a:ext uri="{FF2B5EF4-FFF2-40B4-BE49-F238E27FC236}">
                <a16:creationId xmlns:a16="http://schemas.microsoft.com/office/drawing/2014/main" id="{E45768E6-4006-4FC9-ACC6-6EA3F1935EBE}"/>
              </a:ext>
            </a:extLst>
          </p:cNvPr>
          <p:cNvSpPr txBox="1"/>
          <p:nvPr/>
        </p:nvSpPr>
        <p:spPr>
          <a:xfrm>
            <a:off x="2757487" y="133350"/>
            <a:ext cx="6781800" cy="646331"/>
          </a:xfrm>
          <a:prstGeom prst="rect">
            <a:avLst/>
          </a:prstGeom>
          <a:noFill/>
        </p:spPr>
        <p:txBody>
          <a:bodyPr wrap="square">
            <a:spAutoFit/>
          </a:bodyPr>
          <a:lstStyle/>
          <a:p>
            <a:r>
              <a:rPr lang="en-US" sz="3600" b="1" i="0" dirty="0">
                <a:solidFill>
                  <a:srgbClr val="0070C0"/>
                </a:solidFill>
                <a:effectLst/>
                <a:latin typeface="Arial" panose="020B0604020202020204" pitchFamily="34" charset="0"/>
              </a:rPr>
              <a:t>THỨ </a:t>
            </a:r>
            <a:r>
              <a:rPr lang="en-US" sz="3600" b="1" dirty="0">
                <a:solidFill>
                  <a:srgbClr val="0070C0"/>
                </a:solidFill>
                <a:latin typeface="Arial" panose="020B0604020202020204" pitchFamily="34" charset="0"/>
              </a:rPr>
              <a:t>HAI TUẦN I MÙA CHAY</a:t>
            </a:r>
            <a:endParaRPr lang="en-US" sz="3600" dirty="0">
              <a:solidFill>
                <a:srgbClr val="0070C0"/>
              </a:solidFill>
            </a:endParaRPr>
          </a:p>
        </p:txBody>
      </p:sp>
    </p:spTree>
    <p:extLst>
      <p:ext uri="{BB962C8B-B14F-4D97-AF65-F5344CB8AC3E}">
        <p14:creationId xmlns:p14="http://schemas.microsoft.com/office/powerpoint/2010/main" val="413016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
            <a:ext cx="8763000" cy="5143499"/>
          </a:xfrm>
        </p:spPr>
        <p:txBody>
          <a:bodyPr>
            <a:noAutofit/>
          </a:bodyPr>
          <a:lstStyle/>
          <a:p>
            <a:r>
              <a:rPr lang="vi-VN" sz="4000" b="1" i="0" dirty="0">
                <a:solidFill>
                  <a:srgbClr val="FFFF00"/>
                </a:solidFill>
                <a:effectLst/>
                <a:latin typeface="Arial" panose="020B0604020202020204" pitchFamily="34" charset="0"/>
              </a:rPr>
              <a:t>Ca nhập lễ</a:t>
            </a:r>
            <a:br>
              <a:rPr lang="vi-VN" sz="4000" dirty="0"/>
            </a:br>
            <a:r>
              <a:rPr lang="vi-VN" sz="3600" b="1" i="0" dirty="0">
                <a:solidFill>
                  <a:schemeClr val="bg1"/>
                </a:solidFill>
                <a:effectLst/>
                <a:latin typeface="Arial" panose="020B0604020202020204" pitchFamily="34" charset="0"/>
              </a:rPr>
              <a:t>Như mắt những người tôi tớ nam nhìn vào tay chủ mình, thì mắt chúng tôi cũng nhìn vào Chúa là Thiên Chúa chúng tôi, cho tới khi Người thương xót chúng tôi. Xin thương xót chúng tôi, lạy Chúa, xin thương xót chúng tôi.</a:t>
            </a:r>
            <a:endParaRPr lang="en-US" sz="3600" b="1" i="1" dirty="0">
              <a:solidFill>
                <a:schemeClr val="bg1"/>
              </a:solidFill>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228600" y="2038350"/>
            <a:ext cx="8610600" cy="2554545"/>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err="1">
                <a:solidFill>
                  <a:schemeClr val="bg1"/>
                </a:solidFill>
                <a:effectLst/>
                <a:latin typeface="Arial" panose="020B0604020202020204" pitchFamily="34" charset="0"/>
              </a:rPr>
              <a:t>Lv</a:t>
            </a:r>
            <a:r>
              <a:rPr lang="en-US" sz="4000" b="0" i="0" dirty="0">
                <a:solidFill>
                  <a:schemeClr val="bg1"/>
                </a:solidFill>
                <a:effectLst/>
                <a:latin typeface="Arial" panose="020B0604020202020204" pitchFamily="34" charset="0"/>
              </a:rPr>
              <a:t> 19, 1-2. 11-18</a:t>
            </a:r>
            <a:endParaRPr lang="en-US" sz="4000" b="1" i="0" dirty="0">
              <a:solidFill>
                <a:schemeClr val="bg1"/>
              </a:solidFill>
              <a:effectLst/>
              <a:latin typeface="Arial" panose="020B0604020202020204" pitchFamily="34" charset="0"/>
            </a:endParaRPr>
          </a:p>
          <a:p>
            <a:r>
              <a:rPr lang="en-US" sz="4000" b="1" i="0" dirty="0" err="1">
                <a:solidFill>
                  <a:srgbClr val="FFFF00"/>
                </a:solidFill>
                <a:effectLst/>
                <a:latin typeface="Arial" panose="020B0604020202020204" pitchFamily="34" charset="0"/>
              </a:rPr>
              <a:t>Trích</a:t>
            </a:r>
            <a:r>
              <a:rPr lang="en-US" sz="4000" b="1" i="0" dirty="0">
                <a:solidFill>
                  <a:srgbClr val="FFFF00"/>
                </a:solidFill>
                <a:effectLst/>
                <a:latin typeface="Arial" panose="020B0604020202020204" pitchFamily="34" charset="0"/>
              </a:rPr>
              <a:t> </a:t>
            </a:r>
            <a:r>
              <a:rPr lang="en-US" sz="4000" b="1" i="0" dirty="0" err="1">
                <a:solidFill>
                  <a:srgbClr val="FFFF00"/>
                </a:solidFill>
                <a:effectLst/>
                <a:latin typeface="Arial" panose="020B0604020202020204" pitchFamily="34" charset="0"/>
              </a:rPr>
              <a:t>sách</a:t>
            </a:r>
            <a:r>
              <a:rPr lang="en-US" sz="4000" b="1" i="0" dirty="0">
                <a:solidFill>
                  <a:srgbClr val="FFFF00"/>
                </a:solidFill>
                <a:effectLst/>
                <a:latin typeface="Arial" panose="020B0604020202020204" pitchFamily="34" charset="0"/>
              </a:rPr>
              <a:t> </a:t>
            </a:r>
            <a:r>
              <a:rPr lang="en-US" sz="4000" b="1" i="0" dirty="0" err="1">
                <a:solidFill>
                  <a:srgbClr val="FFFF00"/>
                </a:solidFill>
                <a:effectLst/>
                <a:latin typeface="Arial" panose="020B0604020202020204" pitchFamily="34" charset="0"/>
              </a:rPr>
              <a:t>Lêvi</a:t>
            </a:r>
            <a:r>
              <a:rPr lang="en-US" sz="4000" b="1" i="0" dirty="0">
                <a:solidFill>
                  <a:srgbClr val="FFFF00"/>
                </a:solidFill>
                <a:effectLst/>
                <a:latin typeface="Arial" panose="020B0604020202020204" pitchFamily="34" charset="0"/>
              </a:rPr>
              <a:t>. </a:t>
            </a:r>
          </a:p>
          <a:p>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Hãy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xét</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đoán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công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minh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đối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với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kẻ</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khác</a:t>
            </a:r>
            <a:r>
              <a:rPr lang="en-US" sz="4000" b="1" i="1" dirty="0">
                <a:solidFill>
                  <a:schemeClr val="bg1"/>
                </a:solidFill>
                <a:effectLst/>
                <a:latin typeface="Arial" panose="020B0604020202020204" pitchFamily="34" charset="0"/>
              </a:rPr>
              <a:t>”.</a:t>
            </a:r>
            <a:endParaRPr lang="en-US" sz="40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
            <a:ext cx="8610600" cy="5143499"/>
          </a:xfrm>
        </p:spPr>
        <p:txBody>
          <a:bodyPr>
            <a:normAutofit/>
          </a:bodyPr>
          <a:lstStyle/>
          <a:p>
            <a:pPr algn="l"/>
            <a:r>
              <a:rPr lang="vi-VN" sz="4800" b="1" i="0" dirty="0">
                <a:solidFill>
                  <a:srgbClr val="FFFF00"/>
                </a:solidFill>
                <a:effectLst/>
                <a:latin typeface="Arial" panose="020B0604020202020204" pitchFamily="34" charset="0"/>
              </a:rPr>
              <a:t>Ðáp Ca: </a:t>
            </a:r>
            <a:br>
              <a:rPr lang="en-US" sz="4800" b="1" i="0" dirty="0">
                <a:solidFill>
                  <a:srgbClr val="FFFF00"/>
                </a:solidFill>
                <a:effectLst/>
                <a:latin typeface="Arial" panose="020B0604020202020204" pitchFamily="34" charset="0"/>
              </a:rPr>
            </a:br>
            <a:r>
              <a:rPr lang="en-US"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Tv: </a:t>
            </a:r>
            <a:r>
              <a:rPr lang="en-US" b="0" i="0" dirty="0">
                <a:solidFill>
                  <a:schemeClr val="bg1"/>
                </a:solidFill>
                <a:effectLst/>
                <a:latin typeface="Arial" panose="020B0604020202020204" pitchFamily="34" charset="0"/>
              </a:rPr>
              <a:t>Tv 18, 8. 9. 10. 15</a:t>
            </a:r>
            <a:br>
              <a:rPr lang="en-US"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thần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trí</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endParaRPr lang="en-US" b="1" dirty="0">
              <a:solidFill>
                <a:schemeClr val="bg1"/>
              </a:solidFill>
              <a:effectLst/>
              <a:cs typeface="Times New Roman" pitchFamily="18" charset="0"/>
            </a:endParaRP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vi-VN" b="1" i="0" dirty="0">
                <a:solidFill>
                  <a:schemeClr val="bg1"/>
                </a:solidFill>
                <a:effectLst/>
                <a:latin typeface="Arial" panose="020B0604020202020204" pitchFamily="34" charset="0"/>
              </a:rPr>
              <a:t>Ôi lạy Chúa, xin tạo cho con quả tim trong sạch. Xin ban lại cho con niềm vui ơn cứu độ.</a:t>
            </a:r>
            <a:endParaRPr lang="en-US" b="1" dirty="0">
              <a:solidFill>
                <a:schemeClr val="bg1"/>
              </a:solidFill>
              <a:effectLst/>
              <a:cs typeface="Times New Roman" pitchFamily="18" charset="0"/>
            </a:endParaRPr>
          </a:p>
        </p:txBody>
      </p:sp>
      <p:sp>
        <p:nvSpPr>
          <p:cNvPr id="3" name="TextBox 2"/>
          <p:cNvSpPr txBox="1"/>
          <p:nvPr/>
        </p:nvSpPr>
        <p:spPr>
          <a:xfrm>
            <a:off x="914400" y="285750"/>
            <a:ext cx="6678367" cy="1384995"/>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a:p>
            <a:r>
              <a:rPr lang="pt-BR" sz="4000" b="0" i="0" dirty="0">
                <a:solidFill>
                  <a:schemeClr val="bg1"/>
                </a:solidFill>
                <a:effectLst/>
                <a:latin typeface="Arial" panose="020B0604020202020204" pitchFamily="34" charset="0"/>
              </a:rPr>
              <a:t>Tv 50, 12a và 14a</a:t>
            </a:r>
            <a:endParaRPr lang="en-US" sz="4000" b="1" u="sng"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28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71F09-A63C-4148-A9DB-9DC448BD0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a:extLst>
              <a:ext uri="{FF2B5EF4-FFF2-40B4-BE49-F238E27FC236}">
                <a16:creationId xmlns:a16="http://schemas.microsoft.com/office/drawing/2014/main" id="{FF98D72B-5E75-49E4-84AE-FF9CB63AE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1950"/>
            <a:ext cx="1038225" cy="1038225"/>
          </a:xfrm>
          <a:prstGeom prst="rect">
            <a:avLst/>
          </a:prstGeom>
        </p:spPr>
      </p:pic>
      <p:sp>
        <p:nvSpPr>
          <p:cNvPr id="9" name="TextBox 8">
            <a:extLst>
              <a:ext uri="{FF2B5EF4-FFF2-40B4-BE49-F238E27FC236}">
                <a16:creationId xmlns:a16="http://schemas.microsoft.com/office/drawing/2014/main" id="{E45768E6-4006-4FC9-ACC6-6EA3F1935EBE}"/>
              </a:ext>
            </a:extLst>
          </p:cNvPr>
          <p:cNvSpPr txBox="1"/>
          <p:nvPr/>
        </p:nvSpPr>
        <p:spPr>
          <a:xfrm>
            <a:off x="3581400" y="2800350"/>
            <a:ext cx="5334000" cy="646331"/>
          </a:xfrm>
          <a:prstGeom prst="rect">
            <a:avLst/>
          </a:prstGeom>
          <a:noFill/>
        </p:spPr>
        <p:txBody>
          <a:bodyPr wrap="square">
            <a:spAutoFit/>
          </a:bodyPr>
          <a:lstStyle/>
          <a:p>
            <a:r>
              <a:rPr lang="en-US" sz="3600" b="1" i="0" dirty="0" err="1">
                <a:solidFill>
                  <a:srgbClr val="FFFF00"/>
                </a:solidFill>
                <a:effectLst/>
                <a:latin typeface="Arial" panose="020B0604020202020204" pitchFamily="34" charset="0"/>
              </a:rPr>
              <a:t>Phúc</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Âm</a:t>
            </a:r>
            <a:r>
              <a:rPr lang="en-US" sz="3600" b="1" i="0" dirty="0">
                <a:solidFill>
                  <a:srgbClr val="FFFF00"/>
                </a:solidFill>
                <a:effectLst/>
                <a:latin typeface="Arial" panose="020B0604020202020204" pitchFamily="34" charset="0"/>
              </a:rPr>
              <a:t>: Mt 25, 31-46</a:t>
            </a:r>
            <a:endParaRPr lang="en-US" sz="3600" b="1" dirty="0">
              <a:solidFill>
                <a:srgbClr val="FFFF00"/>
              </a:solidFill>
            </a:endParaRPr>
          </a:p>
        </p:txBody>
      </p:sp>
    </p:spTree>
    <p:extLst>
      <p:ext uri="{BB962C8B-B14F-4D97-AF65-F5344CB8AC3E}">
        <p14:creationId xmlns:p14="http://schemas.microsoft.com/office/powerpoint/2010/main" val="273370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700" y="533400"/>
            <a:ext cx="7848600" cy="4476750"/>
          </a:xfrm>
        </p:spPr>
        <p:txBody>
          <a:bodyPr>
            <a:normAutofit fontScale="90000"/>
          </a:bodyPr>
          <a:lstStyle/>
          <a:p>
            <a:pPr algn="just"/>
            <a:r>
              <a:rPr lang="vi-VN" sz="3800" b="1" i="0" dirty="0">
                <a:solidFill>
                  <a:schemeClr val="bg1"/>
                </a:solidFill>
                <a:effectLst/>
                <a:latin typeface="Arial" panose="020B0604020202020204" pitchFamily="34" charset="0"/>
              </a:rPr>
              <a:t>Chúa phán: “Ta bảo thật các ngươi, sự gì các ngươi đã làm cho một trong những kẻ bé mọn nhất của Ta, là các ngươi đã làm cho chính Ta. Hỡi những kẻ được Cha Ta chúc phúc, hãy đến lãnh nhận Nước Trời đã chuẩn bị sẵn cho các ngươi từ khi taọ dựng vũ trụ.</a:t>
            </a:r>
            <a:endParaRPr lang="en-US" sz="3800"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362200" y="25774"/>
            <a:ext cx="4419600" cy="707886"/>
          </a:xfrm>
          <a:prstGeom prst="rect">
            <a:avLst/>
          </a:prstGeom>
          <a:noFill/>
        </p:spPr>
        <p:txBody>
          <a:bodyPr wrap="square" rtlCol="0">
            <a:spAutoFit/>
          </a:bodyPr>
          <a:lstStyle/>
          <a:p>
            <a:r>
              <a:rPr lang="en-US" sz="4000" b="1" dirty="0">
                <a:solidFill>
                  <a:srgbClr val="FFFF00"/>
                </a:solidFill>
              </a:rPr>
              <a:t>Ca </a:t>
            </a:r>
            <a:r>
              <a:rPr lang="en-US" sz="4000" b="1" dirty="0" err="1">
                <a:solidFill>
                  <a:srgbClr val="FFFF00"/>
                </a:solidFill>
              </a:rPr>
              <a:t>Hiệp</a:t>
            </a:r>
            <a:r>
              <a:rPr lang="en-US" sz="4000" b="1" dirty="0">
                <a:solidFill>
                  <a:srgbClr val="FFFF00"/>
                </a:solidFill>
              </a:rPr>
              <a:t> </a:t>
            </a:r>
            <a:r>
              <a:rPr lang="en-US" sz="4000" b="1" dirty="0" err="1">
                <a:solidFill>
                  <a:srgbClr val="FFFF00"/>
                </a:solidFill>
              </a:rPr>
              <a:t>Lễ</a:t>
            </a:r>
            <a:endParaRPr lang="en-US" sz="40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239</Words>
  <Application>Microsoft Office PowerPoint</Application>
  <PresentationFormat>On-screen Show (16:9)</PresentationFormat>
  <Paragraphs>14</Paragraphs>
  <Slides>10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UTM American Sans</vt:lpstr>
      <vt:lpstr>Office Theme</vt:lpstr>
      <vt:lpstr>1_Office Theme</vt:lpstr>
      <vt:lpstr>2_Office Theme</vt:lpstr>
      <vt:lpstr>19_Office Theme</vt:lpstr>
      <vt:lpstr>PowerPoint Presentation</vt:lpstr>
      <vt:lpstr>Ca nhập lễ Như mắt những người tôi tớ nam nhìn vào tay chủ mình, thì mắt chúng tôi cũng nhìn vào Chúa là Thiên Chúa chúng tôi, cho tới khi Người thương xót chúng tôi. Xin thương xót chúng tôi, lạy Chúa, xin thương xót chúng tôi.</vt:lpstr>
      <vt:lpstr>PowerPoint Presentation</vt:lpstr>
      <vt:lpstr>Ðáp Ca:   Tv: Tv 18, 8. 9. 10. 15 Ðáp: Lạy Chúa, lời Chúa là thần trí và là sự sống</vt:lpstr>
      <vt:lpstr>Ôi lạy Chúa, xin tạo cho con quả tim trong sạch. Xin ban lại cho con niềm vui ơn cứu độ.</vt:lpstr>
      <vt:lpstr>PowerPoint Presentation</vt:lpstr>
      <vt:lpstr>PowerPoint Presentation</vt:lpstr>
      <vt:lpstr>Chúa phán: “Ta bảo thật các ngươi, sự gì các ngươi đã làm cho một trong những kẻ bé mọn nhất của Ta, là các ngươi đã làm cho chính Ta. Hỡi những kẻ được Cha Ta chúc phúc, hãy đến lãnh nhận Nước Trời đã chuẩn bị sẵn cho các ngươi từ khi taọ dựng vũ trụ.</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69</cp:revision>
  <dcterms:created xsi:type="dcterms:W3CDTF">2023-01-29T22:00:16Z</dcterms:created>
  <dcterms:modified xsi:type="dcterms:W3CDTF">2025-03-06T22:41:30Z</dcterms:modified>
</cp:coreProperties>
</file>