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74" r:id="rId2"/>
    <p:sldId id="257" r:id="rId3"/>
    <p:sldId id="258" r:id="rId4"/>
    <p:sldId id="260" r:id="rId5"/>
    <p:sldId id="275" r:id="rId6"/>
    <p:sldId id="311" r:id="rId7"/>
    <p:sldId id="278" r:id="rId8"/>
    <p:sldId id="282" r:id="rId9"/>
    <p:sldId id="283" r:id="rId10"/>
    <p:sldId id="306" r:id="rId11"/>
    <p:sldId id="312" r:id="rId12"/>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A77BC4C-4572-4339-8B2F-613029BF3F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200644" cy="5143500"/>
          </a:xfrm>
          <a:prstGeom prst="rect">
            <a:avLst/>
          </a:prstGeom>
        </p:spPr>
      </p:pic>
      <p:pic>
        <p:nvPicPr>
          <p:cNvPr id="7" name="Picture 6">
            <a:extLst>
              <a:ext uri="{FF2B5EF4-FFF2-40B4-BE49-F238E27FC236}">
                <a16:creationId xmlns:a16="http://schemas.microsoft.com/office/drawing/2014/main" id="{48DE476A-06B3-40D5-A9AC-3165965056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4403" y="376111"/>
            <a:ext cx="1105509" cy="1105509"/>
          </a:xfrm>
          <a:prstGeom prst="rect">
            <a:avLst/>
          </a:prstGeom>
        </p:spPr>
      </p:pic>
      <p:sp>
        <p:nvSpPr>
          <p:cNvPr id="9" name="TextBox 8">
            <a:extLst>
              <a:ext uri="{FF2B5EF4-FFF2-40B4-BE49-F238E27FC236}">
                <a16:creationId xmlns:a16="http://schemas.microsoft.com/office/drawing/2014/main" id="{3CF5C278-9261-4131-80DB-51954BEB2A2D}"/>
              </a:ext>
            </a:extLst>
          </p:cNvPr>
          <p:cNvSpPr txBox="1"/>
          <p:nvPr/>
        </p:nvSpPr>
        <p:spPr>
          <a:xfrm>
            <a:off x="2209124" y="2866866"/>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HAI TUẦN I MÙA CHAY NĂM A</a:t>
            </a:r>
            <a:endParaRPr lang="en-US" sz="2800" b="1" dirty="0">
              <a:solidFill>
                <a:srgbClr val="FFFF00"/>
              </a:solidFill>
            </a:endParaRPr>
          </a:p>
        </p:txBody>
      </p:sp>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7B172D-3B4B-4B31-8844-E74626F7A693}"/>
              </a:ext>
            </a:extLst>
          </p:cNvPr>
          <p:cNvSpPr txBox="1"/>
          <p:nvPr/>
        </p:nvSpPr>
        <p:spPr>
          <a:xfrm>
            <a:off x="1549624" y="1708870"/>
            <a:ext cx="6340110" cy="1200329"/>
          </a:xfrm>
          <a:prstGeom prst="rect">
            <a:avLst/>
          </a:prstGeom>
          <a:noFill/>
        </p:spPr>
        <p:txBody>
          <a:bodyPr wrap="square">
            <a:spAutoFit/>
          </a:bodyPr>
          <a:lstStyle/>
          <a:p>
            <a:pPr algn="ctr"/>
            <a:r>
              <a:rPr lang="en-US" sz="7200" b="1" dirty="0">
                <a:solidFill>
                  <a:srgbClr val="FFFF00"/>
                </a:solidFill>
                <a:effectLst/>
                <a:latin typeface="Arial" panose="020B0604020202020204" pitchFamily="34" charset="0"/>
                <a:cs typeface="Arial" panose="020B0604020202020204" pitchFamily="34" charset="0"/>
              </a:rPr>
              <a:t>CA KẾT LỄ</a:t>
            </a:r>
            <a:endParaRPr lang="en-US"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648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A77BC4C-4572-4339-8B2F-613029BF3F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200644" cy="5143500"/>
          </a:xfrm>
          <a:prstGeom prst="rect">
            <a:avLst/>
          </a:prstGeom>
        </p:spPr>
      </p:pic>
      <p:pic>
        <p:nvPicPr>
          <p:cNvPr id="7" name="Picture 6">
            <a:extLst>
              <a:ext uri="{FF2B5EF4-FFF2-40B4-BE49-F238E27FC236}">
                <a16:creationId xmlns:a16="http://schemas.microsoft.com/office/drawing/2014/main" id="{48DE476A-06B3-40D5-A9AC-3165965056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4403" y="376111"/>
            <a:ext cx="1105509" cy="1105509"/>
          </a:xfrm>
          <a:prstGeom prst="rect">
            <a:avLst/>
          </a:prstGeom>
        </p:spPr>
      </p:pic>
      <p:sp>
        <p:nvSpPr>
          <p:cNvPr id="9" name="TextBox 8">
            <a:extLst>
              <a:ext uri="{FF2B5EF4-FFF2-40B4-BE49-F238E27FC236}">
                <a16:creationId xmlns:a16="http://schemas.microsoft.com/office/drawing/2014/main" id="{3CF5C278-9261-4131-80DB-51954BEB2A2D}"/>
              </a:ext>
            </a:extLst>
          </p:cNvPr>
          <p:cNvSpPr txBox="1"/>
          <p:nvPr/>
        </p:nvSpPr>
        <p:spPr>
          <a:xfrm>
            <a:off x="2209124" y="2866866"/>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HAI TUẦN I MÙA CHAY NĂM A</a:t>
            </a:r>
            <a:endParaRPr lang="en-US" sz="2800" b="1" dirty="0">
              <a:solidFill>
                <a:srgbClr val="FFFF00"/>
              </a:solidFill>
            </a:endParaRPr>
          </a:p>
        </p:txBody>
      </p:sp>
    </p:spTree>
    <p:extLst>
      <p:ext uri="{BB962C8B-B14F-4D97-AF65-F5344CB8AC3E}">
        <p14:creationId xmlns:p14="http://schemas.microsoft.com/office/powerpoint/2010/main" val="1480397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499813"/>
            <a:ext cx="8625439" cy="4401205"/>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000" b="1" i="0" dirty="0">
                <a:solidFill>
                  <a:schemeClr val="bg1"/>
                </a:solidFill>
                <a:effectLst/>
                <a:latin typeface="Arial" panose="020B0604020202020204" pitchFamily="34" charset="0"/>
              </a:rPr>
              <a:t>Như mắt những người tôi tớ nam nhìn vào tay chủ mình, thì mắt chúng tôi cũng nhìn vào Chúa là Thiên Chúa chúng tôi, cho tới khi Người thương xót chúng tôi. Xin thương xót chúng tôi, lạy Chúa, xin thương xót chúng tôi.</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23645" y="-63872"/>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577336"/>
            <a:ext cx="8640961" cy="1446550"/>
          </a:xfrm>
          <a:prstGeom prst="rect">
            <a:avLst/>
          </a:prstGeom>
          <a:noFill/>
          <a:ln>
            <a:noFill/>
            <a:prstDash val="solid"/>
          </a:ln>
        </p:spPr>
        <p:txBody>
          <a:bodyPr vert="horz" wrap="square" lIns="91440" tIns="45720" rIns="91440" bIns="45720" anchor="t" anchorCtr="0" compatLnSpc="1">
            <a:spAutoFit/>
          </a:bodyPr>
          <a:lstStyle/>
          <a:p>
            <a:pPr algn="just"/>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Hãy</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xét</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đoán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công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minh</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đối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với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kẻ</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khác</a:t>
            </a:r>
            <a:r>
              <a:rPr lang="en-US" sz="4400" b="1" i="1" dirty="0">
                <a:solidFill>
                  <a:schemeClr val="bg1"/>
                </a:solidFill>
                <a:effectLst/>
                <a:latin typeface="Arial" panose="020B0604020202020204" pitchFamily="34" charset="0"/>
              </a:rPr>
              <a:t>”.</a:t>
            </a:r>
            <a:endParaRPr lang="en-US" sz="4400" b="1" i="0" dirty="0">
              <a:solidFill>
                <a:schemeClr val="bg1"/>
              </a:solidFill>
              <a:effectLst/>
              <a:latin typeface="Helvetica Neue"/>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64816" y="44545"/>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b="0" i="0" dirty="0" err="1">
                <a:solidFill>
                  <a:schemeClr val="bg1"/>
                </a:solidFill>
                <a:effectLst/>
                <a:latin typeface="Arial" panose="020B0604020202020204" pitchFamily="34" charset="0"/>
              </a:rPr>
              <a:t>Lv</a:t>
            </a:r>
            <a:r>
              <a:rPr lang="en-US" sz="4000" b="0" i="0" dirty="0">
                <a:solidFill>
                  <a:schemeClr val="bg1"/>
                </a:solidFill>
                <a:effectLst/>
                <a:latin typeface="Arial" panose="020B0604020202020204" pitchFamily="34" charset="0"/>
              </a:rPr>
              <a:t> 19, 1-2. 11-18</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364816" y="2023886"/>
            <a:ext cx="8892482" cy="646331"/>
          </a:xfrm>
          <a:prstGeom prst="rect">
            <a:avLst/>
          </a:prstGeom>
          <a:noFill/>
        </p:spPr>
        <p:txBody>
          <a:bodyPr wrap="square">
            <a:spAutoFit/>
          </a:bodyPr>
          <a:lstStyle/>
          <a:p>
            <a:r>
              <a:rPr lang="en-US" sz="3600" b="0" i="0" dirty="0" err="1">
                <a:solidFill>
                  <a:schemeClr val="bg1"/>
                </a:solidFill>
                <a:effectLst/>
                <a:latin typeface="arial" panose="020B0604020202020204" pitchFamily="34" charset="0"/>
              </a:rPr>
              <a:t>Trích</a:t>
            </a:r>
            <a:r>
              <a:rPr lang="en-US" sz="3600" b="0" i="0" dirty="0">
                <a:solidFill>
                  <a:schemeClr val="bg1"/>
                </a:solidFill>
                <a:effectLst/>
                <a:latin typeface="arial" panose="020B0604020202020204" pitchFamily="34" charset="0"/>
              </a:rPr>
              <a:t> </a:t>
            </a:r>
            <a:r>
              <a:rPr lang="en-US" sz="3600" b="0" i="0" dirty="0" err="1">
                <a:solidFill>
                  <a:schemeClr val="bg1"/>
                </a:solidFill>
                <a:effectLst/>
                <a:latin typeface="arial" panose="020B0604020202020204" pitchFamily="34" charset="0"/>
              </a:rPr>
              <a:t>Sách</a:t>
            </a:r>
            <a:r>
              <a:rPr lang="en-US" sz="3600" b="0" i="0" dirty="0">
                <a:solidFill>
                  <a:schemeClr val="bg1"/>
                </a:solidFill>
                <a:effectLst/>
                <a:latin typeface="arial" panose="020B0604020202020204" pitchFamily="34" charset="0"/>
              </a:rPr>
              <a:t> </a:t>
            </a:r>
            <a:r>
              <a:rPr lang="en-US" sz="3600" b="0" i="0" dirty="0" err="1">
                <a:solidFill>
                  <a:schemeClr val="bg1"/>
                </a:solidFill>
                <a:effectLst/>
                <a:latin typeface="arial" panose="020B0604020202020204" pitchFamily="34" charset="0"/>
              </a:rPr>
              <a:t>Lêvi</a:t>
            </a:r>
            <a:endParaRPr lang="en-US" sz="36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98252" y="2670218"/>
            <a:ext cx="4267231" cy="2301278"/>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418499" y="2160123"/>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lời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thần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trí</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sự</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sống</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18, 8. 9. 10. 15</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558351" y="104162"/>
            <a:ext cx="7725534" cy="769441"/>
          </a:xfrm>
          <a:prstGeom prst="rect">
            <a:avLst/>
          </a:prstGeom>
          <a:noFill/>
        </p:spPr>
        <p:txBody>
          <a:bodyPr wrap="square" rtlCol="0">
            <a:spAutoFit/>
          </a:bodyPr>
          <a:lstStyle/>
          <a:p>
            <a:pPr algn="ctr"/>
            <a:r>
              <a:rPr lang="vi-VN" sz="4400" b="1" i="0" dirty="0">
                <a:solidFill>
                  <a:srgbClr val="FFFF00"/>
                </a:solidFill>
                <a:effectLst/>
                <a:latin typeface="Arial" panose="020B0604020202020204" pitchFamily="34" charset="0"/>
              </a:rPr>
              <a:t>Câu Xướng Trước Phúc Âm</a:t>
            </a:r>
            <a:endParaRPr lang="en-US" sz="4400" b="1" dirty="0">
              <a:solidFill>
                <a:srgbClr val="FFFF00"/>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69536" y="1577610"/>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i="0" dirty="0">
                <a:solidFill>
                  <a:schemeClr val="bg1"/>
                </a:solidFill>
                <a:effectLst/>
                <a:latin typeface="Arial" panose="020B0604020202020204" pitchFamily="34" charset="0"/>
              </a:rPr>
              <a:t>Ôi lạy Chúa, xin tạo cho con quả tim trong sạch. Xin ban lại cho con niềm vui ơn cứu độ.</a:t>
            </a:r>
            <a:endParaRPr lang="vi-VN" sz="4400" u="sng" dirty="0">
              <a:solidFill>
                <a:schemeClr val="bg1"/>
              </a:solidFill>
              <a:latin typeface="+mn-lt"/>
              <a:cs typeface="Arial" panose="020B0604020202020204" pitchFamily="34" charset="0"/>
            </a:endParaRP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A77BC4C-4572-4339-8B2F-613029BF3F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200644" cy="5143500"/>
          </a:xfrm>
          <a:prstGeom prst="rect">
            <a:avLst/>
          </a:prstGeom>
        </p:spPr>
      </p:pic>
      <p:pic>
        <p:nvPicPr>
          <p:cNvPr id="7" name="Picture 6">
            <a:extLst>
              <a:ext uri="{FF2B5EF4-FFF2-40B4-BE49-F238E27FC236}">
                <a16:creationId xmlns:a16="http://schemas.microsoft.com/office/drawing/2014/main" id="{48DE476A-06B3-40D5-A9AC-3165965056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4403" y="376111"/>
            <a:ext cx="1105509" cy="1105509"/>
          </a:xfrm>
          <a:prstGeom prst="rect">
            <a:avLst/>
          </a:prstGeom>
        </p:spPr>
      </p:pic>
      <p:sp>
        <p:nvSpPr>
          <p:cNvPr id="9" name="TextBox 8">
            <a:extLst>
              <a:ext uri="{FF2B5EF4-FFF2-40B4-BE49-F238E27FC236}">
                <a16:creationId xmlns:a16="http://schemas.microsoft.com/office/drawing/2014/main" id="{3CF5C278-9261-4131-80DB-51954BEB2A2D}"/>
              </a:ext>
            </a:extLst>
          </p:cNvPr>
          <p:cNvSpPr txBox="1"/>
          <p:nvPr/>
        </p:nvSpPr>
        <p:spPr>
          <a:xfrm>
            <a:off x="2322413" y="2713118"/>
            <a:ext cx="6505996" cy="584775"/>
          </a:xfrm>
          <a:prstGeom prst="rect">
            <a:avLst/>
          </a:prstGeom>
          <a:noFill/>
        </p:spPr>
        <p:txBody>
          <a:bodyPr wrap="square">
            <a:spAutoFit/>
          </a:bodyPr>
          <a:lstStyle/>
          <a:p>
            <a:pPr algn="ctr"/>
            <a:r>
              <a:rPr lang="en-US" sz="3200" b="1" i="0" dirty="0">
                <a:solidFill>
                  <a:srgbClr val="FFFF00"/>
                </a:solidFill>
                <a:effectLst/>
                <a:latin typeface="Arial" panose="020B0604020202020204" pitchFamily="34" charset="0"/>
              </a:rPr>
              <a:t>PHÚC ÂM: Mt 25, 31-46</a:t>
            </a:r>
            <a:endParaRPr lang="en-US" sz="3200" b="1" dirty="0">
              <a:solidFill>
                <a:srgbClr val="FFFF00"/>
              </a:solidFill>
            </a:endParaRPr>
          </a:p>
        </p:txBody>
      </p:sp>
    </p:spTree>
    <p:extLst>
      <p:ext uri="{BB962C8B-B14F-4D97-AF65-F5344CB8AC3E}">
        <p14:creationId xmlns:p14="http://schemas.microsoft.com/office/powerpoint/2010/main" val="2524439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433679" y="174037"/>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830190"/>
            <a:ext cx="8731305" cy="3970318"/>
          </a:xfrm>
          <a:prstGeom prst="rect">
            <a:avLst/>
          </a:prstGeom>
          <a:noFill/>
        </p:spPr>
        <p:txBody>
          <a:bodyPr wrap="square">
            <a:spAutoFit/>
          </a:bodyPr>
          <a:lstStyle/>
          <a:p>
            <a:pPr algn="just"/>
            <a:r>
              <a:rPr lang="vi-VN" sz="3600" b="1" i="0" dirty="0">
                <a:solidFill>
                  <a:schemeClr val="bg1"/>
                </a:solidFill>
                <a:effectLst/>
                <a:latin typeface="Arial" panose="020B0604020202020204" pitchFamily="34" charset="0"/>
              </a:rPr>
              <a:t>Chúa phán: “Ta bảo thật các ngươi, sự gì các ngươi đã làm cho một trong những kẻ bé mọn nhất của Ta, là các ngươi đã làm cho chính Ta. Hỡi những kẻ được Cha Ta chúc phúc, hãy đến lãnh nhận Nước Trời đã chuẩn bị sẵn cho các ngươi từ khi taọ dựng vũ trụ.</a:t>
            </a:r>
            <a:endParaRPr lang="en-US" sz="36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842</TotalTime>
  <Words>227</Words>
  <Application>Microsoft Office PowerPoint</Application>
  <PresentationFormat>On-screen Show (16:9)</PresentationFormat>
  <Paragraphs>17</Paragraphs>
  <Slides>11</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11</vt:i4>
      </vt:variant>
    </vt:vector>
  </HeadingPairs>
  <TitlesOfParts>
    <vt:vector size="21" baseType="lpstr">
      <vt:lpstr>Albany</vt:lpstr>
      <vt:lpstr>Arial</vt:lpstr>
      <vt:lpstr>Arial</vt:lpstr>
      <vt:lpstr>Calibri</vt:lpstr>
      <vt:lpstr>Helvetica Neue</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69</cp:revision>
  <dcterms:created xsi:type="dcterms:W3CDTF">2018-11-13T15:52:26Z</dcterms:created>
  <dcterms:modified xsi:type="dcterms:W3CDTF">2026-02-18T06:50:12Z</dcterms:modified>
</cp:coreProperties>
</file>