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sldIdLst>
    <p:sldId id="9758" r:id="rId5"/>
    <p:sldId id="9692" r:id="rId6"/>
    <p:sldId id="385" r:id="rId7"/>
    <p:sldId id="9754" r:id="rId8"/>
    <p:sldId id="389" r:id="rId9"/>
    <p:sldId id="9770" r:id="rId10"/>
    <p:sldId id="9698" r:id="rId11"/>
    <p:sldId id="278" r:id="rId12"/>
    <p:sldId id="293" r:id="rId13"/>
    <p:sldId id="9769"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256EC-1C48-4612-B153-C7B7478A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Picture 6">
            <a:extLst>
              <a:ext uri="{FF2B5EF4-FFF2-40B4-BE49-F238E27FC236}">
                <a16:creationId xmlns:a16="http://schemas.microsoft.com/office/drawing/2014/main" id="{8557A142-39F4-4CEE-B364-7F347CABF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sp>
        <p:nvSpPr>
          <p:cNvPr id="8" name="TextBox 7">
            <a:extLst>
              <a:ext uri="{FF2B5EF4-FFF2-40B4-BE49-F238E27FC236}">
                <a16:creationId xmlns:a16="http://schemas.microsoft.com/office/drawing/2014/main" id="{A5C3D933-70CC-4837-9808-8940790B953C}"/>
              </a:ext>
            </a:extLst>
          </p:cNvPr>
          <p:cNvSpPr txBox="1"/>
          <p:nvPr/>
        </p:nvSpPr>
        <p:spPr>
          <a:xfrm>
            <a:off x="2514600" y="234731"/>
            <a:ext cx="6781800" cy="646331"/>
          </a:xfrm>
          <a:prstGeom prst="rect">
            <a:avLst/>
          </a:prstGeom>
          <a:noFill/>
        </p:spPr>
        <p:txBody>
          <a:bodyPr wrap="square">
            <a:spAutoFit/>
          </a:bodyPr>
          <a:lstStyle/>
          <a:p>
            <a:r>
              <a:rPr lang="en-US" sz="3600" b="1" i="0" dirty="0">
                <a:solidFill>
                  <a:srgbClr val="FFFF00"/>
                </a:solidFill>
                <a:effectLst/>
                <a:latin typeface="Arial" panose="020B0604020202020204" pitchFamily="34" charset="0"/>
              </a:rPr>
              <a:t>THỨ </a:t>
            </a:r>
            <a:r>
              <a:rPr lang="en-US" sz="3600" b="1" dirty="0">
                <a:solidFill>
                  <a:srgbClr val="FFFF00"/>
                </a:solidFill>
                <a:latin typeface="Arial" panose="020B0604020202020204" pitchFamily="34" charset="0"/>
              </a:rPr>
              <a:t>NĂM TUẦN I MÙA CHAY</a:t>
            </a:r>
            <a:endParaRPr lang="en-US" sz="3600" dirty="0">
              <a:solidFill>
                <a:srgbClr val="FFFF00"/>
              </a:solidFill>
            </a:endParaRPr>
          </a:p>
        </p:txBody>
      </p:sp>
    </p:spTree>
    <p:extLst>
      <p:ext uri="{BB962C8B-B14F-4D97-AF65-F5344CB8AC3E}">
        <p14:creationId xmlns:p14="http://schemas.microsoft.com/office/powerpoint/2010/main" val="7984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256EC-1C48-4612-B153-C7B7478A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Picture 6">
            <a:extLst>
              <a:ext uri="{FF2B5EF4-FFF2-40B4-BE49-F238E27FC236}">
                <a16:creationId xmlns:a16="http://schemas.microsoft.com/office/drawing/2014/main" id="{8557A142-39F4-4CEE-B364-7F347CABF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sp>
        <p:nvSpPr>
          <p:cNvPr id="8" name="TextBox 7">
            <a:extLst>
              <a:ext uri="{FF2B5EF4-FFF2-40B4-BE49-F238E27FC236}">
                <a16:creationId xmlns:a16="http://schemas.microsoft.com/office/drawing/2014/main" id="{A5C3D933-70CC-4837-9808-8940790B953C}"/>
              </a:ext>
            </a:extLst>
          </p:cNvPr>
          <p:cNvSpPr txBox="1"/>
          <p:nvPr/>
        </p:nvSpPr>
        <p:spPr>
          <a:xfrm>
            <a:off x="2514600" y="234731"/>
            <a:ext cx="6781800" cy="646331"/>
          </a:xfrm>
          <a:prstGeom prst="rect">
            <a:avLst/>
          </a:prstGeom>
          <a:noFill/>
        </p:spPr>
        <p:txBody>
          <a:bodyPr wrap="square">
            <a:spAutoFit/>
          </a:bodyPr>
          <a:lstStyle/>
          <a:p>
            <a:r>
              <a:rPr lang="en-US" sz="3600" b="1" i="0" dirty="0">
                <a:solidFill>
                  <a:srgbClr val="FFFF00"/>
                </a:solidFill>
                <a:effectLst/>
                <a:latin typeface="Arial" panose="020B0604020202020204" pitchFamily="34" charset="0"/>
              </a:rPr>
              <a:t>THỨ </a:t>
            </a:r>
            <a:r>
              <a:rPr lang="en-US" sz="3600" b="1" dirty="0">
                <a:solidFill>
                  <a:srgbClr val="FFFF00"/>
                </a:solidFill>
                <a:latin typeface="Arial" panose="020B0604020202020204" pitchFamily="34" charset="0"/>
              </a:rPr>
              <a:t>NĂM TUẦN I MÙA CHAY</a:t>
            </a:r>
            <a:endParaRPr lang="en-US" sz="3600" dirty="0">
              <a:solidFill>
                <a:srgbClr val="FFFF00"/>
              </a:solidFill>
            </a:endParaRPr>
          </a:p>
        </p:txBody>
      </p:sp>
    </p:spTree>
    <p:extLst>
      <p:ext uri="{BB962C8B-B14F-4D97-AF65-F5344CB8AC3E}">
        <p14:creationId xmlns:p14="http://schemas.microsoft.com/office/powerpoint/2010/main" val="219213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219198"/>
            <a:ext cx="8153400" cy="3333752"/>
          </a:xfrm>
        </p:spPr>
        <p:txBody>
          <a:bodyPr>
            <a:noAutofit/>
          </a:bodyPr>
          <a:lstStyle/>
          <a:p>
            <a:pPr algn="just"/>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nghe</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tiếng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nhậm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nguyện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Vua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D81A3A6-F1F6-4E1D-A3E7-C7EB2EBEAA9E}"/>
              </a:ext>
            </a:extLst>
          </p:cNvPr>
          <p:cNvSpPr txBox="1"/>
          <p:nvPr/>
        </p:nvSpPr>
        <p:spPr>
          <a:xfrm>
            <a:off x="1676400" y="285750"/>
            <a:ext cx="62484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CA NHẬP LỄ</a:t>
            </a:r>
          </a:p>
        </p:txBody>
      </p:sp>
    </p:spTree>
    <p:extLst>
      <p:ext uri="{BB962C8B-B14F-4D97-AF65-F5344CB8AC3E}">
        <p14:creationId xmlns:p14="http://schemas.microsoft.com/office/powerpoint/2010/main" val="79650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381000" y="1962150"/>
            <a:ext cx="8610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fr-FR" sz="4000" b="0" i="0" dirty="0">
                <a:solidFill>
                  <a:schemeClr val="bg1"/>
                </a:solidFill>
                <a:effectLst/>
                <a:latin typeface="Arial" panose="020B0604020202020204" pitchFamily="34" charset="0"/>
              </a:rPr>
              <a:t>Est 14, 1. 3-5. 12-14</a:t>
            </a:r>
            <a:endParaRPr lang="en-US" sz="4000" b="1" i="0" dirty="0">
              <a:solidFill>
                <a:schemeClr val="bg1"/>
              </a:solidFill>
              <a:effectLst/>
              <a:latin typeface="Arial" panose="020B0604020202020204" pitchFamily="34" charset="0"/>
            </a:endParaRPr>
          </a:p>
          <a:p>
            <a:r>
              <a:rPr lang="en-US" sz="4000" b="1" i="0" dirty="0" err="1">
                <a:solidFill>
                  <a:srgbClr val="FFFF00"/>
                </a:solidFill>
                <a:effectLst/>
                <a:latin typeface="Arial" panose="020B0604020202020204" pitchFamily="34" charset="0"/>
              </a:rPr>
              <a:t>Trích</a:t>
            </a:r>
            <a:r>
              <a:rPr lang="en-US" sz="4000" b="1" i="0" dirty="0">
                <a:solidFill>
                  <a:srgbClr val="FFFF00"/>
                </a:solidFill>
                <a:effectLst/>
                <a:latin typeface="Arial" panose="020B0604020202020204" pitchFamily="34" charset="0"/>
              </a:rPr>
              <a:t> </a:t>
            </a:r>
            <a:r>
              <a:rPr lang="en-US" sz="4000" b="1" i="0" dirty="0" err="1">
                <a:solidFill>
                  <a:srgbClr val="FFFF00"/>
                </a:solidFill>
                <a:effectLst/>
                <a:latin typeface="Arial" panose="020B0604020202020204" pitchFamily="34" charset="0"/>
              </a:rPr>
              <a:t>sách</a:t>
            </a:r>
            <a:r>
              <a:rPr lang="en-US" sz="4000" b="1" i="0" dirty="0">
                <a:solidFill>
                  <a:srgbClr val="FFFF00"/>
                </a:solidFill>
                <a:effectLst/>
                <a:latin typeface="Arial" panose="020B0604020202020204" pitchFamily="34" charset="0"/>
              </a:rPr>
              <a:t> </a:t>
            </a:r>
            <a:r>
              <a:rPr lang="en-US" sz="4000" b="1" i="0" dirty="0" err="1">
                <a:solidFill>
                  <a:srgbClr val="FFFF00"/>
                </a:solidFill>
                <a:effectLst/>
                <a:latin typeface="Arial" panose="020B0604020202020204" pitchFamily="34" charset="0"/>
              </a:rPr>
              <a:t>Ét-te</a:t>
            </a:r>
            <a:r>
              <a:rPr lang="en-US" sz="4000" b="1" i="0" dirty="0">
                <a:solidFill>
                  <a:srgbClr val="FFFF00"/>
                </a:solidFill>
                <a:effectLst/>
                <a:latin typeface="Arial" panose="020B0604020202020204" pitchFamily="34" charset="0"/>
              </a:rPr>
              <a:t>.</a:t>
            </a: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Lạy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con </a:t>
            </a:r>
            <a:r>
              <a:rPr lang="en-US" sz="4000" b="1" i="1" dirty="0" err="1">
                <a:solidFill>
                  <a:schemeClr val="bg1"/>
                </a:solidFill>
                <a:effectLst/>
                <a:latin typeface="Arial" panose="020B0604020202020204" pitchFamily="34" charset="0"/>
              </a:rPr>
              <a:t>không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có</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sự</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trợ</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giúp</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nào</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khác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ngoài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
            <a:ext cx="8610600" cy="5143499"/>
          </a:xfrm>
        </p:spPr>
        <p:txBody>
          <a:bodyPr>
            <a:normAutofit/>
          </a:bodyPr>
          <a:lstStyle/>
          <a:p>
            <a:pPr algn="l"/>
            <a:r>
              <a:rPr lang="vi-VN" sz="4800" b="1" i="0" dirty="0">
                <a:solidFill>
                  <a:srgbClr val="FFFF00"/>
                </a:solidFill>
                <a:effectLst/>
                <a:latin typeface="Arial" panose="020B0604020202020204" pitchFamily="34" charset="0"/>
              </a:rPr>
              <a:t>Ðáp Ca: </a:t>
            </a:r>
            <a:br>
              <a:rPr lang="en-US" sz="4800" b="1" i="0" dirty="0">
                <a:solidFill>
                  <a:srgbClr val="FFFF00"/>
                </a:solidFill>
                <a:effectLst/>
                <a:latin typeface="Arial" panose="020B0604020202020204" pitchFamily="34" charset="0"/>
              </a:rPr>
            </a:br>
            <a:r>
              <a:rPr lang="en-US" b="0" i="0" dirty="0">
                <a:solidFill>
                  <a:srgbClr val="333333"/>
                </a:solidFill>
                <a:effectLst/>
                <a:latin typeface="Arial" panose="020B0604020202020204" pitchFamily="34" charset="0"/>
              </a:rPr>
              <a:t> </a:t>
            </a:r>
            <a:r>
              <a:rPr lang="en-US" b="1" i="0" dirty="0">
                <a:solidFill>
                  <a:schemeClr val="bg1"/>
                </a:solidFill>
                <a:effectLst/>
                <a:latin typeface="Arial" panose="020B0604020202020204" pitchFamily="34" charset="0"/>
              </a:rPr>
              <a:t>Tv: </a:t>
            </a:r>
            <a:r>
              <a:rPr lang="da-DK" b="0" i="0" dirty="0">
                <a:solidFill>
                  <a:schemeClr val="bg1"/>
                </a:solidFill>
                <a:effectLst/>
                <a:latin typeface="Arial" panose="020B0604020202020204" pitchFamily="34" charset="0"/>
              </a:rPr>
              <a:t>137, 1-2a. 2bc-3. 7c-8</a:t>
            </a: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khi</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kêu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cầu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nhậm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con</a:t>
            </a:r>
            <a:endParaRPr lang="en-US" b="1"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ai tin Ta,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a:t>
            </a:r>
            <a:endParaRPr lang="en-US" b="1" dirty="0">
              <a:solidFill>
                <a:schemeClr val="bg1"/>
              </a:solidFill>
              <a:effectLst/>
              <a:cs typeface="Times New Roman" pitchFamily="18" charset="0"/>
            </a:endParaRPr>
          </a:p>
        </p:txBody>
      </p:sp>
      <p:sp>
        <p:nvSpPr>
          <p:cNvPr id="3" name="TextBox 2"/>
          <p:cNvSpPr txBox="1"/>
          <p:nvPr/>
        </p:nvSpPr>
        <p:spPr>
          <a:xfrm>
            <a:off x="1066800" y="819150"/>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256EC-1C48-4612-B153-C7B7478AB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7" name="Picture 6">
            <a:extLst>
              <a:ext uri="{FF2B5EF4-FFF2-40B4-BE49-F238E27FC236}">
                <a16:creationId xmlns:a16="http://schemas.microsoft.com/office/drawing/2014/main" id="{8557A142-39F4-4CEE-B364-7F347CABF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1950"/>
            <a:ext cx="1038225" cy="1038225"/>
          </a:xfrm>
          <a:prstGeom prst="rect">
            <a:avLst/>
          </a:prstGeom>
        </p:spPr>
      </p:pic>
      <p:sp>
        <p:nvSpPr>
          <p:cNvPr id="8" name="TextBox 7">
            <a:extLst>
              <a:ext uri="{FF2B5EF4-FFF2-40B4-BE49-F238E27FC236}">
                <a16:creationId xmlns:a16="http://schemas.microsoft.com/office/drawing/2014/main" id="{A5C3D933-70CC-4837-9808-8940790B953C}"/>
              </a:ext>
            </a:extLst>
          </p:cNvPr>
          <p:cNvSpPr txBox="1"/>
          <p:nvPr/>
        </p:nvSpPr>
        <p:spPr>
          <a:xfrm>
            <a:off x="3276600" y="3028950"/>
            <a:ext cx="5181600"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7, 7-12</a:t>
            </a:r>
            <a:endParaRPr lang="en-US" sz="3600" b="1" dirty="0">
              <a:solidFill>
                <a:srgbClr val="FFFF00"/>
              </a:solidFill>
            </a:endParaRPr>
          </a:p>
        </p:txBody>
      </p:sp>
    </p:spTree>
    <p:extLst>
      <p:ext uri="{BB962C8B-B14F-4D97-AF65-F5344CB8AC3E}">
        <p14:creationId xmlns:p14="http://schemas.microsoft.com/office/powerpoint/2010/main" val="55121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533400"/>
            <a:ext cx="7848600" cy="4476750"/>
          </a:xfrm>
        </p:spPr>
        <p:txBody>
          <a:bodyPr>
            <a:normAutofit/>
          </a:bodyPr>
          <a:lstStyle/>
          <a:p>
            <a:pPr algn="just"/>
            <a:r>
              <a:rPr lang="vi-VN" b="1" i="0" dirty="0">
                <a:solidFill>
                  <a:schemeClr val="bg1"/>
                </a:solidFill>
                <a:effectLst/>
                <a:latin typeface="Arial" panose="020B0604020202020204" pitchFamily="34" charset="0"/>
              </a:rPr>
              <a:t>Bất cứ ai xin thì sẽ nhận được, ai tìm thì sẽ gặp, ai gõ thì sẽ mở cho.</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286000" y="971550"/>
            <a:ext cx="4419600" cy="707886"/>
          </a:xfrm>
          <a:prstGeom prst="rect">
            <a:avLst/>
          </a:prstGeom>
          <a:noFill/>
        </p:spPr>
        <p:txBody>
          <a:bodyPr wrap="square" rtlCol="0">
            <a:spAutoFit/>
          </a:bodyPr>
          <a:lstStyle/>
          <a:p>
            <a:r>
              <a:rPr lang="en-US" sz="4000" b="1" dirty="0">
                <a:solidFill>
                  <a:srgbClr val="FFFF00"/>
                </a:solidFill>
              </a:rPr>
              <a:t>Ca </a:t>
            </a:r>
            <a:r>
              <a:rPr lang="en-US" sz="4000" b="1" dirty="0" err="1">
                <a:solidFill>
                  <a:srgbClr val="FFFF00"/>
                </a:solidFill>
              </a:rPr>
              <a:t>Hiệp</a:t>
            </a:r>
            <a:r>
              <a:rPr lang="en-US" sz="4000" b="1" dirty="0">
                <a:solidFill>
                  <a:srgbClr val="FFFF00"/>
                </a:solidFill>
              </a:rPr>
              <a:t> </a:t>
            </a:r>
            <a:r>
              <a:rPr lang="en-US" sz="4000" b="1" dirty="0" err="1">
                <a:solidFill>
                  <a:srgbClr val="FFFF00"/>
                </a:solidFill>
              </a:rPr>
              <a:t>Lễ</a:t>
            </a:r>
            <a:endParaRPr lang="en-US" sz="40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178</Words>
  <Application>Microsoft Office PowerPoint</Application>
  <PresentationFormat>On-screen Show (16:9)</PresentationFormat>
  <Paragraphs>14</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UTM American Sans</vt:lpstr>
      <vt:lpstr>Office Theme</vt:lpstr>
      <vt:lpstr>1_Office Theme</vt:lpstr>
      <vt:lpstr>2_Office Theme</vt:lpstr>
      <vt:lpstr>19_Office Theme</vt:lpstr>
      <vt:lpstr>PowerPoint Presentation</vt:lpstr>
      <vt:lpstr>Lạy Chúa, xin hãy lắng nghe lời tôi, xin hãy nghe tiếng tôi kêu cầu, xin hãy nhậm lời tôi nguyện xin, lạy Chúa, là Vua và là Thiên Chúa tôi.</vt:lpstr>
      <vt:lpstr>PowerPoint Presentation</vt:lpstr>
      <vt:lpstr>Ðáp Ca:   Tv: 137, 1-2a. 2bc-3. 7c-8Ðáp: Lạy Chúa, khi con kêu cầu, Chúa đã nhậm lời con</vt:lpstr>
      <vt:lpstr>Chúa phán: “Ta là sự sống lại và là sự sống; ai tin Ta, sẽ không chết đời đời”.</vt:lpstr>
      <vt:lpstr>PowerPoint Presentation</vt:lpstr>
      <vt:lpstr>PowerPoint Presentation</vt:lpstr>
      <vt:lpstr>Bất cứ ai xin thì sẽ nhận được, ai tìm thì sẽ gặp, ai gõ thì sẽ mở cho.</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72</cp:revision>
  <dcterms:created xsi:type="dcterms:W3CDTF">2023-01-29T22:00:16Z</dcterms:created>
  <dcterms:modified xsi:type="dcterms:W3CDTF">2025-03-06T08:16:15Z</dcterms:modified>
</cp:coreProperties>
</file>