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handoutMasterIdLst>
    <p:handoutMasterId r:id="rId13"/>
  </p:handoutMasterIdLst>
  <p:sldIdLst>
    <p:sldId id="274" r:id="rId2"/>
    <p:sldId id="257" r:id="rId3"/>
    <p:sldId id="258" r:id="rId4"/>
    <p:sldId id="260" r:id="rId5"/>
    <p:sldId id="275" r:id="rId6"/>
    <p:sldId id="320" r:id="rId7"/>
    <p:sldId id="278" r:id="rId8"/>
    <p:sldId id="282" r:id="rId9"/>
    <p:sldId id="283" r:id="rId10"/>
    <p:sldId id="321" r:id="rId11"/>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02180A-7D76-49F4-B9C7-B1B0436E06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59125"/>
          </a:xfrm>
          <a:prstGeom prst="rect">
            <a:avLst/>
          </a:prstGeom>
        </p:spPr>
      </p:pic>
      <p:sp>
        <p:nvSpPr>
          <p:cNvPr id="9" name="TextBox 8">
            <a:extLst>
              <a:ext uri="{FF2B5EF4-FFF2-40B4-BE49-F238E27FC236}">
                <a16:creationId xmlns:a16="http://schemas.microsoft.com/office/drawing/2014/main" id="{F0856B6B-504A-4120-BB80-99BBA930DAF7}"/>
              </a:ext>
            </a:extLst>
          </p:cNvPr>
          <p:cNvSpPr txBox="1"/>
          <p:nvPr/>
        </p:nvSpPr>
        <p:spPr>
          <a:xfrm>
            <a:off x="1691235" y="3366289"/>
            <a:ext cx="6716390"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XIV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E733DDBA-28C7-4CF0-9597-65BDB15E21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099" y="178026"/>
            <a:ext cx="1051964" cy="1051964"/>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02180A-7D76-49F4-B9C7-B1B0436E06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59125"/>
          </a:xfrm>
          <a:prstGeom prst="rect">
            <a:avLst/>
          </a:prstGeom>
        </p:spPr>
      </p:pic>
      <p:sp>
        <p:nvSpPr>
          <p:cNvPr id="9" name="TextBox 8">
            <a:extLst>
              <a:ext uri="{FF2B5EF4-FFF2-40B4-BE49-F238E27FC236}">
                <a16:creationId xmlns:a16="http://schemas.microsoft.com/office/drawing/2014/main" id="{F0856B6B-504A-4120-BB80-99BBA930DAF7}"/>
              </a:ext>
            </a:extLst>
          </p:cNvPr>
          <p:cNvSpPr txBox="1"/>
          <p:nvPr/>
        </p:nvSpPr>
        <p:spPr>
          <a:xfrm>
            <a:off x="1691235" y="3366289"/>
            <a:ext cx="6716390" cy="523220"/>
          </a:xfrm>
          <a:prstGeom prst="rect">
            <a:avLst/>
          </a:prstGeom>
          <a:noFill/>
        </p:spPr>
        <p:txBody>
          <a:bodyPr wrap="square">
            <a:spAutoFit/>
          </a:bodyPr>
          <a:lstStyle/>
          <a:p>
            <a:pPr algn="ctr"/>
            <a:r>
              <a:rPr lang="en-US" sz="2800" b="1" i="0" dirty="0">
                <a:solidFill>
                  <a:srgbClr val="FFFF00"/>
                </a:solidFill>
                <a:effectLst/>
                <a:latin typeface="Arial" panose="020B0604020202020204" pitchFamily="34" charset="0"/>
              </a:rPr>
              <a:t>THỨ NĂM TUẦN </a:t>
            </a:r>
            <a:r>
              <a:rPr lang="en-US" sz="2800" b="1" dirty="0">
                <a:solidFill>
                  <a:srgbClr val="FFFF00"/>
                </a:solidFill>
                <a:latin typeface="Arial" panose="020B0604020202020204" pitchFamily="34" charset="0"/>
              </a:rPr>
              <a:t>XIV </a:t>
            </a:r>
            <a:r>
              <a:rPr lang="en-US" sz="2800" b="1" i="0" dirty="0">
                <a:solidFill>
                  <a:srgbClr val="FFFF00"/>
                </a:solidFill>
                <a:effectLst/>
                <a:latin typeface="Arial" panose="020B0604020202020204" pitchFamily="34" charset="0"/>
              </a:rPr>
              <a:t>THƯỜNG NIÊN A</a:t>
            </a:r>
            <a:endParaRPr lang="en-US" sz="2800" b="1" dirty="0">
              <a:solidFill>
                <a:srgbClr val="FFFF00"/>
              </a:solidFill>
            </a:endParaRPr>
          </a:p>
        </p:txBody>
      </p:sp>
      <p:pic>
        <p:nvPicPr>
          <p:cNvPr id="10" name="Picture 9">
            <a:extLst>
              <a:ext uri="{FF2B5EF4-FFF2-40B4-BE49-F238E27FC236}">
                <a16:creationId xmlns:a16="http://schemas.microsoft.com/office/drawing/2014/main" id="{E733DDBA-28C7-4CF0-9597-65BDB15E21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099" y="178026"/>
            <a:ext cx="1051964" cy="1051964"/>
          </a:xfrm>
          <a:prstGeom prst="rect">
            <a:avLst/>
          </a:prstGeom>
        </p:spPr>
      </p:pic>
    </p:spTree>
    <p:extLst>
      <p:ext uri="{BB962C8B-B14F-4D97-AF65-F5344CB8AC3E}">
        <p14:creationId xmlns:p14="http://schemas.microsoft.com/office/powerpoint/2010/main" val="3057037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485667"/>
            <a:ext cx="8625439" cy="446276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000" b="1" i="0" dirty="0">
                <a:solidFill>
                  <a:schemeClr val="bg1"/>
                </a:solidFill>
                <a:effectLst/>
                <a:latin typeface="Arial" panose="020B0604020202020204" pitchFamily="34" charset="0"/>
              </a:rPr>
              <a:t>Lạy Chúa, chúng tôi tưởng nhớ lại lòng thương xót của Chúa, ngay trong đền thánh Chúa. Lạy Chúa, cũng như thánh danh Chúa, lời khen ngợi Chúa sẽ vang  đến tận cùng trái đất; tay hữu Chúa đầy đức công minh.</a:t>
            </a:r>
            <a:endParaRPr lang="en-US" sz="40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586079" y="-104331"/>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251519" y="859764"/>
            <a:ext cx="8640961" cy="1446550"/>
          </a:xfrm>
          <a:prstGeom prst="rect">
            <a:avLst/>
          </a:prstGeom>
          <a:noFill/>
          <a:ln>
            <a:noFill/>
            <a:prstDash val="solid"/>
          </a:ln>
        </p:spPr>
        <p:txBody>
          <a:bodyPr vert="horz" wrap="square" lIns="91440" tIns="45720" rIns="91440" bIns="45720" anchor="t" anchorCtr="0" compatLnSpc="1">
            <a:spAutoFit/>
          </a:bodyPr>
          <a:lstStyle/>
          <a:p>
            <a:pPr algn="just"/>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Quả</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tim</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thổn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thức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trong</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và</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ruột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gan</a:t>
            </a:r>
            <a:r>
              <a:rPr lang="en-US" sz="4400" b="1" i="1" dirty="0">
                <a:solidFill>
                  <a:schemeClr val="bg1"/>
                </a:solidFill>
                <a:effectLst/>
                <a:latin typeface="Arial" panose="020B0604020202020204" pitchFamily="34" charset="0"/>
              </a:rPr>
              <a:t> Ta </a:t>
            </a:r>
            <a:r>
              <a:rPr lang="en-US" sz="4400" b="1" i="1" dirty="0" err="1">
                <a:solidFill>
                  <a:schemeClr val="bg1"/>
                </a:solidFill>
                <a:effectLst/>
                <a:latin typeface="Arial" panose="020B0604020202020204" pitchFamily="34" charset="0"/>
              </a:rPr>
              <a:t>bồi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hồi</a:t>
            </a:r>
            <a:r>
              <a:rPr lang="en-US" sz="4400" b="1" i="1" dirty="0">
                <a:solidFill>
                  <a:schemeClr val="bg1"/>
                </a:solidFill>
                <a:effectLst/>
                <a:latin typeface="Arial" panose="020B0604020202020204" pitchFamily="34" charset="0"/>
              </a:rPr>
              <a:t>”.</a:t>
            </a:r>
            <a:endParaRPr lang="en-US" sz="4400" b="1" i="0" dirty="0">
              <a:solidFill>
                <a:schemeClr val="bg1"/>
              </a:solidFill>
              <a:effectLst/>
              <a:latin typeface="Helvetica Neue"/>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186453" y="224706"/>
            <a:ext cx="877109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A3A3A"/>
                </a:solidFill>
                <a:effectLst/>
                <a:latin typeface="Roboto" panose="02000000000000000000" pitchFamily="2" charset="0"/>
              </a:rPr>
              <a:t> </a:t>
            </a:r>
            <a:r>
              <a:rPr lang="en-US" sz="4000" i="0" dirty="0">
                <a:solidFill>
                  <a:schemeClr val="bg1"/>
                </a:solidFill>
                <a:effectLst/>
                <a:latin typeface="Arial" panose="020B0604020202020204" pitchFamily="34" charset="0"/>
              </a:rPr>
              <a:t> </a:t>
            </a:r>
            <a:r>
              <a:rPr lang="en-US" sz="4000" b="0" i="0" dirty="0">
                <a:solidFill>
                  <a:schemeClr val="bg1"/>
                </a:solidFill>
                <a:effectLst/>
                <a:latin typeface="Arial" panose="020B0604020202020204" pitchFamily="34" charset="0"/>
              </a:rPr>
              <a:t> Hs 11, 1b, 3-4, 8c-9</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186453" y="2306314"/>
            <a:ext cx="8892482"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Hôsê</a:t>
            </a:r>
            <a:r>
              <a:rPr lang="en-US" sz="4000" b="0" i="0" dirty="0">
                <a:solidFill>
                  <a:schemeClr val="bg1"/>
                </a:solidFill>
                <a:effectLst/>
                <a:latin typeface="Arial" panose="020B0604020202020204" pitchFamily="34" charset="0"/>
              </a:rPr>
              <a:t>.</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70" y="2941373"/>
            <a:ext cx="4083377" cy="2202128"/>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20799" y="1715547"/>
            <a:ext cx="8063344" cy="2800767"/>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Đáp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Lạy Chúa, xin tỏ thiên nhan hiền từ Chúa ra, hầu cho chúng con được ơn cứu sống (c. 4b).</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817296" y="1069216"/>
            <a:ext cx="7125036"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79, 2ac </a:t>
            </a:r>
            <a:r>
              <a:rPr lang="en-US" sz="3600" b="0" i="0" dirty="0" err="1">
                <a:solidFill>
                  <a:schemeClr val="bg1"/>
                </a:solidFill>
                <a:effectLst/>
                <a:latin typeface="Arial" panose="020B0604020202020204" pitchFamily="34" charset="0"/>
              </a:rPr>
              <a:t>và</a:t>
            </a:r>
            <a:r>
              <a:rPr lang="en-US" sz="3600" b="0" i="0" dirty="0">
                <a:solidFill>
                  <a:schemeClr val="bg1"/>
                </a:solidFill>
                <a:effectLst/>
                <a:latin typeface="Arial" panose="020B0604020202020204" pitchFamily="34" charset="0"/>
              </a:rPr>
              <a:t> 3b. 15-16</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1407339" y="225735"/>
            <a:ext cx="6781800"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a:t>
            </a:r>
            <a:r>
              <a:rPr lang="en-US" sz="4400" b="1" i="0" dirty="0">
                <a:solidFill>
                  <a:schemeClr val="bg1"/>
                </a:solidFill>
                <a:effectLst/>
                <a:latin typeface="Arial" panose="020B0604020202020204" pitchFamily="34" charset="0"/>
              </a:rPr>
              <a:t> </a:t>
            </a:r>
            <a:r>
              <a:rPr lang="en-US" sz="4400" b="0" i="0" dirty="0">
                <a:solidFill>
                  <a:schemeClr val="bg1"/>
                </a:solidFill>
                <a:effectLst/>
                <a:latin typeface="Arial" panose="020B0604020202020204" pitchFamily="34" charset="0"/>
              </a:rPr>
              <a:t> Tv 94, 8ab</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04800" y="930247"/>
            <a:ext cx="8534400" cy="2945838"/>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a:t>
            </a:r>
            <a:r>
              <a:rPr lang="vi-VN" sz="4400" u="sng" dirty="0">
                <a:solidFill>
                  <a:srgbClr val="FFFF00"/>
                </a:solidFill>
                <a:latin typeface="+mn-lt"/>
                <a:cs typeface="Arial" panose="020B0604020202020204" pitchFamily="34" charset="0"/>
              </a:rPr>
              <a:t>:</a:t>
            </a:r>
            <a:r>
              <a:rPr lang="vi-VN" sz="4400" b="0" i="0" dirty="0">
                <a:solidFill>
                  <a:srgbClr val="333333"/>
                </a:solidFill>
                <a:latin typeface="+mn-lt"/>
              </a:rPr>
              <a:t> </a:t>
            </a:r>
            <a:r>
              <a:rPr lang="vi-VN" sz="4400" i="0" dirty="0">
                <a:solidFill>
                  <a:schemeClr val="bg1"/>
                </a:solidFill>
                <a:effectLst/>
                <a:latin typeface="Arial" panose="020B0604020202020204" pitchFamily="34" charset="0"/>
              </a:rPr>
              <a:t>  – Ước gì hôm nay các bạn nghe tiếng Chúa, và đừng cứng lòng. –</a:t>
            </a:r>
            <a:r>
              <a:rPr lang="vi-VN" sz="4400" b="0" i="0" dirty="0">
                <a:solidFill>
                  <a:srgbClr val="333333"/>
                </a:solidFill>
                <a:effectLst/>
                <a:latin typeface="Arial" panose="020B0604020202020204" pitchFamily="34" charset="0"/>
              </a:rPr>
              <a:t> </a:t>
            </a:r>
            <a:r>
              <a:rPr lang="en-US" sz="44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402180A-7D76-49F4-B9C7-B1B0436E06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
            <a:ext cx="9144000" cy="5159125"/>
          </a:xfrm>
          <a:prstGeom prst="rect">
            <a:avLst/>
          </a:prstGeom>
        </p:spPr>
      </p:pic>
      <p:sp>
        <p:nvSpPr>
          <p:cNvPr id="9" name="TextBox 8">
            <a:extLst>
              <a:ext uri="{FF2B5EF4-FFF2-40B4-BE49-F238E27FC236}">
                <a16:creationId xmlns:a16="http://schemas.microsoft.com/office/drawing/2014/main" id="{F0856B6B-504A-4120-BB80-99BBA930DAF7}"/>
              </a:ext>
            </a:extLst>
          </p:cNvPr>
          <p:cNvSpPr txBox="1"/>
          <p:nvPr/>
        </p:nvSpPr>
        <p:spPr>
          <a:xfrm>
            <a:off x="1666959" y="3220633"/>
            <a:ext cx="6716390" cy="646331"/>
          </a:xfrm>
          <a:prstGeom prst="rect">
            <a:avLst/>
          </a:prstGeom>
          <a:noFill/>
        </p:spPr>
        <p:txBody>
          <a:bodyPr wrap="square">
            <a:spAutoFit/>
          </a:bodyPr>
          <a:lstStyle/>
          <a:p>
            <a:pPr algn="ctr"/>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10, 7-15</a:t>
            </a:r>
            <a:endParaRPr lang="en-US" sz="3600" b="1" dirty="0">
              <a:solidFill>
                <a:srgbClr val="FFFF00"/>
              </a:solidFill>
            </a:endParaRPr>
          </a:p>
        </p:txBody>
      </p:sp>
      <p:pic>
        <p:nvPicPr>
          <p:cNvPr id="10" name="Picture 9">
            <a:extLst>
              <a:ext uri="{FF2B5EF4-FFF2-40B4-BE49-F238E27FC236}">
                <a16:creationId xmlns:a16="http://schemas.microsoft.com/office/drawing/2014/main" id="{E733DDBA-28C7-4CF0-9597-65BDB15E21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099" y="178026"/>
            <a:ext cx="1051964" cy="1051964"/>
          </a:xfrm>
          <a:prstGeom prst="rect">
            <a:avLst/>
          </a:prstGeom>
        </p:spPr>
      </p:pic>
    </p:spTree>
    <p:extLst>
      <p:ext uri="{BB962C8B-B14F-4D97-AF65-F5344CB8AC3E}">
        <p14:creationId xmlns:p14="http://schemas.microsoft.com/office/powerpoint/2010/main" val="3882368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79454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600" y="343448"/>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137564" y="1355651"/>
            <a:ext cx="8731305" cy="2800767"/>
          </a:xfrm>
          <a:prstGeom prst="rect">
            <a:avLst/>
          </a:prstGeom>
          <a:noFill/>
        </p:spPr>
        <p:txBody>
          <a:bodyPr wrap="square">
            <a:spAutoFit/>
          </a:bodyPr>
          <a:lstStyle/>
          <a:p>
            <a:pPr algn="just"/>
            <a:r>
              <a:rPr lang="vi-VN" sz="4400" b="1" i="0" dirty="0">
                <a:solidFill>
                  <a:schemeClr val="bg1"/>
                </a:solidFill>
                <a:effectLst/>
                <a:latin typeface="Arial" panose="020B0604020202020204" pitchFamily="34" charset="0"/>
              </a:rPr>
              <a:t>Các bạn hãy nếm thử và hãy nhìn coi, cho biết Chúa thiện hảo nhường bao; Phúc cho ai tìm nương tựa ở nơi Chúa.</a:t>
            </a:r>
            <a:endParaRPr lang="vi-VN" sz="4400" b="1" i="0" dirty="0">
              <a:solidFill>
                <a:schemeClr val="bg1"/>
              </a:solidFill>
              <a:effectLst/>
            </a:endParaRPr>
          </a:p>
        </p:txBody>
      </p:sp>
    </p:spTree>
    <p:extLst>
      <p:ext uri="{BB962C8B-B14F-4D97-AF65-F5344CB8AC3E}">
        <p14:creationId xmlns:p14="http://schemas.microsoft.com/office/powerpoint/2010/main" val="3521429077"/>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918</TotalTime>
  <Words>204</Words>
  <Application>Microsoft Office PowerPoint</Application>
  <PresentationFormat>On-screen Show (16:9)</PresentationFormat>
  <Paragraphs>16</Paragraphs>
  <Slides>10</Slides>
  <Notes>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Albany</vt:lpstr>
      <vt:lpstr>Arial</vt:lpstr>
      <vt:lpstr>Calibri</vt:lpstr>
      <vt:lpstr>Helvetica Neue</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74</cp:revision>
  <dcterms:created xsi:type="dcterms:W3CDTF">2018-11-13T15:52:26Z</dcterms:created>
  <dcterms:modified xsi:type="dcterms:W3CDTF">2026-06-17T12:35:00Z</dcterms:modified>
</cp:coreProperties>
</file>