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16" r:id="rId2"/>
    <p:sldMasterId id="2147483760" r:id="rId3"/>
    <p:sldMasterId id="2147483796" r:id="rId4"/>
    <p:sldMasterId id="2147483856" r:id="rId5"/>
  </p:sldMasterIdLst>
  <p:notesMasterIdLst>
    <p:notesMasterId r:id="rId16"/>
  </p:notesMasterIdLst>
  <p:sldIdLst>
    <p:sldId id="1071" r:id="rId6"/>
    <p:sldId id="316" r:id="rId7"/>
    <p:sldId id="1029" r:id="rId8"/>
    <p:sldId id="1056" r:id="rId9"/>
    <p:sldId id="426" r:id="rId10"/>
    <p:sldId id="1096" r:id="rId11"/>
    <p:sldId id="1046" r:id="rId12"/>
    <p:sldId id="346" r:id="rId13"/>
    <p:sldId id="445" r:id="rId14"/>
    <p:sldId id="1097"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93" autoAdjust="0"/>
  </p:normalViewPr>
  <p:slideViewPr>
    <p:cSldViewPr>
      <p:cViewPr varScale="1">
        <p:scale>
          <a:sx n="83" d="100"/>
          <a:sy n="83" d="100"/>
        </p:scale>
        <p:origin x="96" y="64"/>
      </p:cViewPr>
      <p:guideLst>
        <p:guide orient="horz" pos="1620"/>
        <p:guide pos="2880"/>
      </p:guideLst>
    </p:cSldViewPr>
  </p:slideViewPr>
  <p:outlineViewPr>
    <p:cViewPr>
      <p:scale>
        <a:sx n="33" d="100"/>
        <a:sy n="33" d="100"/>
      </p:scale>
      <p:origin x="0" y="17155"/>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EFC896-DBEB-4B2F-A345-24C1E6867C7E}" type="datetimeFigureOut">
              <a:rPr lang="en-US" smtClean="0"/>
              <a:t>8/11/2025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5DAA1B-6C37-4EC5-BBC8-F5F527005C0A}" type="slidenum">
              <a:rPr lang="en-US" smtClean="0"/>
              <a:t>‹#›</a:t>
            </a:fld>
            <a:endParaRPr lang="en-US"/>
          </a:p>
        </p:txBody>
      </p:sp>
    </p:spTree>
    <p:extLst>
      <p:ext uri="{BB962C8B-B14F-4D97-AF65-F5344CB8AC3E}">
        <p14:creationId xmlns:p14="http://schemas.microsoft.com/office/powerpoint/2010/main" val="898161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1</a:t>
            </a:fld>
            <a:endParaRPr lang="en-US"/>
          </a:p>
        </p:txBody>
      </p:sp>
    </p:spTree>
    <p:extLst>
      <p:ext uri="{BB962C8B-B14F-4D97-AF65-F5344CB8AC3E}">
        <p14:creationId xmlns:p14="http://schemas.microsoft.com/office/powerpoint/2010/main" val="1086415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6</a:t>
            </a:fld>
            <a:endParaRPr lang="en-US"/>
          </a:p>
        </p:txBody>
      </p:sp>
    </p:spTree>
    <p:extLst>
      <p:ext uri="{BB962C8B-B14F-4D97-AF65-F5344CB8AC3E}">
        <p14:creationId xmlns:p14="http://schemas.microsoft.com/office/powerpoint/2010/main" val="1171983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10</a:t>
            </a:fld>
            <a:endParaRPr lang="en-US"/>
          </a:p>
        </p:txBody>
      </p:sp>
    </p:spTree>
    <p:extLst>
      <p:ext uri="{BB962C8B-B14F-4D97-AF65-F5344CB8AC3E}">
        <p14:creationId xmlns:p14="http://schemas.microsoft.com/office/powerpoint/2010/main" val="3932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839A25E-7F15-44F1-94F4-2A12B1BB4C41}" type="datetimeFigureOut">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14398486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83463625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1557881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0917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8531371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087824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9798471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778230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1169705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576969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140688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98220941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9822915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754009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4571200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214114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40523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890403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827014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0818581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5139362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027818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39A25E-7F15-44F1-94F4-2A12B1BB4C41}" type="datetimeFigureOut">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15627006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235405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195601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353610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351870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82537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8011313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56054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9784586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834322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25645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839A25E-7F15-44F1-94F4-2A12B1BB4C41}" type="datetimeFigureOut">
              <a:rPr lang="en-US" smtClean="0"/>
              <a:t>8/11/2025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41305633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225298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3638194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1894498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6231314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5318227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3755740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8707194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2947595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8384749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81273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839A25E-7F15-44F1-94F4-2A12B1BB4C41}" type="datetimeFigureOut">
              <a:rPr lang="en-US" smtClean="0"/>
              <a:t>8/11/2025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34851203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0723075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761127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3693084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47721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756959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68974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9A25E-7F15-44F1-94F4-2A12B1BB4C41}" type="datetimeFigureOut">
              <a:rPr lang="en-US" smtClean="0"/>
              <a:t>8/11/2025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5758956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39A25E-7F15-44F1-94F4-2A12B1BB4C41}" type="datetimeFigureOut">
              <a:rPr lang="en-US" smtClean="0"/>
              <a:t>8/11/2025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359661584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39A25E-7F15-44F1-94F4-2A12B1BB4C41}" type="datetimeFigureOut">
              <a:rPr lang="en-US" smtClean="0"/>
              <a:t>8/11/2025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97932097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39A25E-7F15-44F1-94F4-2A12B1BB4C41}" type="datetimeFigureOut">
              <a:rPr lang="en-US" smtClean="0"/>
              <a:t>8/11/2025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8459666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839A25E-7F15-44F1-94F4-2A12B1BB4C41}" type="datetimeFigureOut">
              <a:rPr lang="en-US" smtClean="0"/>
              <a:t>8/11/2025</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8E1B59D-EAE0-479E-86E9-837E6345171E}" type="slidenum">
              <a:rPr lang="en-US" smtClean="0"/>
              <a:t>‹#›</a:t>
            </a:fld>
            <a:endParaRPr lang="en-US"/>
          </a:p>
        </p:txBody>
      </p:sp>
    </p:spTree>
    <p:extLst>
      <p:ext uri="{BB962C8B-B14F-4D97-AF65-F5344CB8AC3E}">
        <p14:creationId xmlns:p14="http://schemas.microsoft.com/office/powerpoint/2010/main" val="4172942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1854328"/>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170677"/>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53055857"/>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5000">
              <a:srgbClr val="003300">
                <a:lumMod val="84000"/>
                <a:lumOff val="16000"/>
              </a:srgbClr>
            </a:gs>
            <a:gs pos="8000">
              <a:srgbClr val="9CB86E"/>
            </a:gs>
            <a:gs pos="62000">
              <a:srgbClr val="156B13"/>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6561823"/>
      </p:ext>
    </p:extLst>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45.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5.xml"/><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7.jpg"/></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52EA4-B009-4116-98E7-6C3B19C7F36E}"/>
              </a:ext>
            </a:extLst>
          </p:cNvPr>
          <p:cNvSpPr>
            <a:spLocks noGrp="1"/>
          </p:cNvSpPr>
          <p:nvPr>
            <p:ph type="title"/>
          </p:nvPr>
        </p:nvSpPr>
        <p:spPr/>
        <p:txBody>
          <a:bodyPr/>
          <a:lstStyle/>
          <a:p>
            <a:endParaRPr lang="en-US" dirty="0"/>
          </a:p>
        </p:txBody>
      </p:sp>
      <p:pic>
        <p:nvPicPr>
          <p:cNvPr id="10" name="Picture 9">
            <a:extLst>
              <a:ext uri="{FF2B5EF4-FFF2-40B4-BE49-F238E27FC236}">
                <a16:creationId xmlns:a16="http://schemas.microsoft.com/office/drawing/2014/main" id="{EF0B9981-7313-4CAD-9942-3A06E1A52F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 y="101204"/>
            <a:ext cx="1066800" cy="1066800"/>
          </a:xfrm>
          <a:prstGeom prst="rect">
            <a:avLst/>
          </a:prstGeom>
        </p:spPr>
      </p:pic>
      <p:pic>
        <p:nvPicPr>
          <p:cNvPr id="7" name="Content Placeholder 6">
            <a:extLst>
              <a:ext uri="{FF2B5EF4-FFF2-40B4-BE49-F238E27FC236}">
                <a16:creationId xmlns:a16="http://schemas.microsoft.com/office/drawing/2014/main" id="{05FEFAF6-E284-4048-A22C-294FBD27175F}"/>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8615" y="0"/>
            <a:ext cx="9161229" cy="5143500"/>
          </a:xfrm>
        </p:spPr>
      </p:pic>
      <p:sp>
        <p:nvSpPr>
          <p:cNvPr id="11" name="TextBox 10">
            <a:extLst>
              <a:ext uri="{FF2B5EF4-FFF2-40B4-BE49-F238E27FC236}">
                <a16:creationId xmlns:a16="http://schemas.microsoft.com/office/drawing/2014/main" id="{6B2227E2-9EF8-4406-9C01-664F3CE404B3}"/>
              </a:ext>
            </a:extLst>
          </p:cNvPr>
          <p:cNvSpPr txBox="1"/>
          <p:nvPr/>
        </p:nvSpPr>
        <p:spPr>
          <a:xfrm>
            <a:off x="1950720" y="3638550"/>
            <a:ext cx="6705600" cy="523220"/>
          </a:xfrm>
          <a:prstGeom prst="rect">
            <a:avLst/>
          </a:prstGeom>
          <a:noFill/>
        </p:spPr>
        <p:txBody>
          <a:bodyPr wrap="square">
            <a:spAutoFit/>
          </a:bodyPr>
          <a:lstStyle/>
          <a:p>
            <a:r>
              <a:rPr lang="en-US" sz="2800" b="1" i="0" dirty="0">
                <a:solidFill>
                  <a:srgbClr val="FFFF00"/>
                </a:solidFill>
                <a:effectLst/>
                <a:latin typeface="Arial" panose="020B0604020202020204" pitchFamily="34" charset="0"/>
              </a:rPr>
              <a:t>THỨ </a:t>
            </a:r>
            <a:r>
              <a:rPr lang="en-US" sz="2800" b="1" dirty="0">
                <a:solidFill>
                  <a:srgbClr val="FFFF00"/>
                </a:solidFill>
                <a:latin typeface="Arial" panose="020B0604020202020204" pitchFamily="34" charset="0"/>
              </a:rPr>
              <a:t>NĂM</a:t>
            </a:r>
            <a:r>
              <a:rPr lang="en-US" sz="2800" b="1" i="0" dirty="0">
                <a:solidFill>
                  <a:srgbClr val="FFFF00"/>
                </a:solidFill>
                <a:effectLst/>
                <a:latin typeface="Arial" panose="020B0604020202020204" pitchFamily="34" charset="0"/>
              </a:rPr>
              <a:t> TUẦN XXI THƯỜNG NIÊN C</a:t>
            </a:r>
            <a:endParaRPr lang="en-US" sz="2800" b="1" dirty="0">
              <a:solidFill>
                <a:srgbClr val="FFFF00"/>
              </a:solidFill>
            </a:endParaRPr>
          </a:p>
        </p:txBody>
      </p:sp>
    </p:spTree>
    <p:extLst>
      <p:ext uri="{BB962C8B-B14F-4D97-AF65-F5344CB8AC3E}">
        <p14:creationId xmlns:p14="http://schemas.microsoft.com/office/powerpoint/2010/main" val="306005439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52EA4-B009-4116-98E7-6C3B19C7F36E}"/>
              </a:ext>
            </a:extLst>
          </p:cNvPr>
          <p:cNvSpPr>
            <a:spLocks noGrp="1"/>
          </p:cNvSpPr>
          <p:nvPr>
            <p:ph type="title"/>
          </p:nvPr>
        </p:nvSpPr>
        <p:spPr/>
        <p:txBody>
          <a:bodyPr/>
          <a:lstStyle/>
          <a:p>
            <a:endParaRPr lang="en-US" dirty="0"/>
          </a:p>
        </p:txBody>
      </p:sp>
      <p:pic>
        <p:nvPicPr>
          <p:cNvPr id="10" name="Picture 9">
            <a:extLst>
              <a:ext uri="{FF2B5EF4-FFF2-40B4-BE49-F238E27FC236}">
                <a16:creationId xmlns:a16="http://schemas.microsoft.com/office/drawing/2014/main" id="{EF0B9981-7313-4CAD-9942-3A06E1A52F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 y="101204"/>
            <a:ext cx="1066800" cy="1066800"/>
          </a:xfrm>
          <a:prstGeom prst="rect">
            <a:avLst/>
          </a:prstGeom>
        </p:spPr>
      </p:pic>
      <p:pic>
        <p:nvPicPr>
          <p:cNvPr id="7" name="Content Placeholder 6">
            <a:extLst>
              <a:ext uri="{FF2B5EF4-FFF2-40B4-BE49-F238E27FC236}">
                <a16:creationId xmlns:a16="http://schemas.microsoft.com/office/drawing/2014/main" id="{05FEFAF6-E284-4048-A22C-294FBD27175F}"/>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8615" y="0"/>
            <a:ext cx="9161229" cy="5143500"/>
          </a:xfrm>
        </p:spPr>
      </p:pic>
      <p:sp>
        <p:nvSpPr>
          <p:cNvPr id="11" name="TextBox 10">
            <a:extLst>
              <a:ext uri="{FF2B5EF4-FFF2-40B4-BE49-F238E27FC236}">
                <a16:creationId xmlns:a16="http://schemas.microsoft.com/office/drawing/2014/main" id="{6B2227E2-9EF8-4406-9C01-664F3CE404B3}"/>
              </a:ext>
            </a:extLst>
          </p:cNvPr>
          <p:cNvSpPr txBox="1"/>
          <p:nvPr/>
        </p:nvSpPr>
        <p:spPr>
          <a:xfrm>
            <a:off x="1950720" y="3638550"/>
            <a:ext cx="6705600" cy="523220"/>
          </a:xfrm>
          <a:prstGeom prst="rect">
            <a:avLst/>
          </a:prstGeom>
          <a:noFill/>
        </p:spPr>
        <p:txBody>
          <a:bodyPr wrap="square">
            <a:spAutoFit/>
          </a:bodyPr>
          <a:lstStyle/>
          <a:p>
            <a:r>
              <a:rPr lang="en-US" sz="2800" b="1" i="0" dirty="0">
                <a:solidFill>
                  <a:srgbClr val="FFFF00"/>
                </a:solidFill>
                <a:effectLst/>
                <a:latin typeface="Arial" panose="020B0604020202020204" pitchFamily="34" charset="0"/>
              </a:rPr>
              <a:t>THỨ </a:t>
            </a:r>
            <a:r>
              <a:rPr lang="en-US" sz="2800" b="1" dirty="0">
                <a:solidFill>
                  <a:srgbClr val="FFFF00"/>
                </a:solidFill>
                <a:latin typeface="Arial" panose="020B0604020202020204" pitchFamily="34" charset="0"/>
              </a:rPr>
              <a:t>NĂM</a:t>
            </a:r>
            <a:r>
              <a:rPr lang="en-US" sz="2800" b="1" i="0" dirty="0">
                <a:solidFill>
                  <a:srgbClr val="FFFF00"/>
                </a:solidFill>
                <a:effectLst/>
                <a:latin typeface="Arial" panose="020B0604020202020204" pitchFamily="34" charset="0"/>
              </a:rPr>
              <a:t> TUẦN XXI THƯỜNG NIÊN C</a:t>
            </a:r>
            <a:endParaRPr lang="en-US" sz="2800" b="1" dirty="0">
              <a:solidFill>
                <a:srgbClr val="FFFF00"/>
              </a:solidFill>
            </a:endParaRPr>
          </a:p>
        </p:txBody>
      </p:sp>
    </p:spTree>
    <p:extLst>
      <p:ext uri="{BB962C8B-B14F-4D97-AF65-F5344CB8AC3E}">
        <p14:creationId xmlns:p14="http://schemas.microsoft.com/office/powerpoint/2010/main" val="401156584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1450" y="1047750"/>
            <a:ext cx="8801100" cy="3276599"/>
          </a:xfrm>
        </p:spPr>
        <p:txBody>
          <a:bodyPr>
            <a:normAutofit fontScale="90000"/>
          </a:bodyPr>
          <a:lstStyle/>
          <a:p>
            <a:pPr algn="just"/>
            <a:r>
              <a:rPr lang="vi-VN" b="1" i="0" dirty="0">
                <a:solidFill>
                  <a:schemeClr val="bg1"/>
                </a:solidFill>
                <a:effectLst/>
                <a:latin typeface="Arial" panose="020B0604020202020204" pitchFamily="34" charset="0"/>
              </a:rPr>
              <a:t>Lạy Chúa, xin ghé tai nghe, xin nhậm lời tôi. Lạy Chúa tôi, xin cứu vớt người bầy tôi đáng cậy trông vào Chúa. Lạy Chúa, xin thương tôi, vì tôi ân cần kêu van Chúa suốt ngày.</a:t>
            </a:r>
            <a:endParaRPr lang="vi-VN" b="1" i="0" dirty="0">
              <a:solidFill>
                <a:schemeClr val="bg1"/>
              </a:solidFill>
              <a:effectLst/>
              <a:latin typeface="Helvetica Neue"/>
            </a:endParaRPr>
          </a:p>
        </p:txBody>
      </p:sp>
      <p:sp>
        <p:nvSpPr>
          <p:cNvPr id="4" name="TextBox 3">
            <a:extLst>
              <a:ext uri="{FF2B5EF4-FFF2-40B4-BE49-F238E27FC236}">
                <a16:creationId xmlns:a16="http://schemas.microsoft.com/office/drawing/2014/main" id="{52B86BB9-B6F7-4999-BCC7-DB0AD72AC438}"/>
              </a:ext>
            </a:extLst>
          </p:cNvPr>
          <p:cNvSpPr txBox="1"/>
          <p:nvPr/>
        </p:nvSpPr>
        <p:spPr>
          <a:xfrm>
            <a:off x="2209800" y="174844"/>
            <a:ext cx="4572000" cy="830997"/>
          </a:xfrm>
          <a:prstGeom prst="rect">
            <a:avLst/>
          </a:prstGeom>
          <a:noFill/>
        </p:spPr>
        <p:txBody>
          <a:bodyPr wrap="square">
            <a:spAutoFit/>
          </a:bodyPr>
          <a:lstStyle/>
          <a:p>
            <a:pPr algn="ctr"/>
            <a:r>
              <a:rPr lang="vi-VN" sz="4800" b="1" i="0" dirty="0">
                <a:solidFill>
                  <a:srgbClr val="FFFF00"/>
                </a:solidFill>
                <a:effectLst/>
                <a:latin typeface="Arial" panose="020B0604020202020204" pitchFamily="34" charset="0"/>
              </a:rPr>
              <a:t>Ca nhập lễ</a:t>
            </a:r>
            <a:endParaRPr lang="en-US" sz="4800" dirty="0"/>
          </a:p>
        </p:txBody>
      </p:sp>
    </p:spTree>
    <p:extLst>
      <p:ext uri="{BB962C8B-B14F-4D97-AF65-F5344CB8AC3E}">
        <p14:creationId xmlns:p14="http://schemas.microsoft.com/office/powerpoint/2010/main" val="141267176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246878C9-76C9-FA44-2D27-3E14DE32C1B7}"/>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44CF4DF7-EE09-482B-8183-69B101CCE8B0}"/>
              </a:ext>
            </a:extLst>
          </p:cNvPr>
          <p:cNvSpPr txBox="1"/>
          <p:nvPr/>
        </p:nvSpPr>
        <p:spPr>
          <a:xfrm>
            <a:off x="-228600" y="146760"/>
            <a:ext cx="8458200" cy="707886"/>
          </a:xfrm>
          <a:prstGeom prst="rect">
            <a:avLst/>
          </a:prstGeom>
          <a:noFill/>
        </p:spPr>
        <p:txBody>
          <a:bodyPr wrap="square">
            <a:spAutoFit/>
          </a:bodyPr>
          <a:lstStyle/>
          <a:p>
            <a:pPr algn="ctr"/>
            <a:r>
              <a:rPr lang="en-US" sz="4000" b="1" dirty="0" err="1">
                <a:solidFill>
                  <a:srgbClr val="FFFF00"/>
                </a:solidFill>
                <a:latin typeface="Arial" panose="020B0604020202020204" pitchFamily="34" charset="0"/>
              </a:rPr>
              <a:t>Bài</a:t>
            </a:r>
            <a:r>
              <a:rPr lang="en-US" sz="4000" b="1" dirty="0">
                <a:solidFill>
                  <a:srgbClr val="FFFF00"/>
                </a:solidFill>
                <a:latin typeface="Arial" panose="020B0604020202020204" pitchFamily="34" charset="0"/>
              </a:rPr>
              <a:t> </a:t>
            </a:r>
            <a:r>
              <a:rPr lang="en-US" sz="4000" b="1" dirty="0" err="1">
                <a:solidFill>
                  <a:srgbClr val="FFFF00"/>
                </a:solidFill>
                <a:latin typeface="Arial" panose="020B0604020202020204" pitchFamily="34" charset="0"/>
              </a:rPr>
              <a:t>Đọc</a:t>
            </a:r>
            <a:r>
              <a:rPr lang="en-US" sz="4000" b="1" dirty="0">
                <a:solidFill>
                  <a:srgbClr val="FFFF00"/>
                </a:solidFill>
                <a:latin typeface="Arial" panose="020B0604020202020204" pitchFamily="34" charset="0"/>
              </a:rPr>
              <a:t> 1: </a:t>
            </a:r>
            <a:r>
              <a:rPr lang="en-US" sz="4000" b="0" i="0" dirty="0">
                <a:solidFill>
                  <a:srgbClr val="333333"/>
                </a:solidFill>
                <a:effectLst/>
                <a:latin typeface="Arial" panose="020B0604020202020204" pitchFamily="34" charset="0"/>
              </a:rPr>
              <a:t> </a:t>
            </a:r>
            <a:r>
              <a:rPr lang="en-US" sz="4000" b="0" i="0" dirty="0">
                <a:solidFill>
                  <a:schemeClr val="bg1"/>
                </a:solidFill>
                <a:effectLst/>
                <a:latin typeface="Arial" panose="020B0604020202020204" pitchFamily="34" charset="0"/>
              </a:rPr>
              <a:t>1 Tx 3, 7-13</a:t>
            </a:r>
            <a:endParaRPr lang="en-US" sz="4000" dirty="0">
              <a:solidFill>
                <a:schemeClr val="bg1"/>
              </a:solidFill>
            </a:endParaRPr>
          </a:p>
        </p:txBody>
      </p:sp>
      <p:pic>
        <p:nvPicPr>
          <p:cNvPr id="8" name="Picture 7">
            <a:extLst>
              <a:ext uri="{FF2B5EF4-FFF2-40B4-BE49-F238E27FC236}">
                <a16:creationId xmlns:a16="http://schemas.microsoft.com/office/drawing/2014/main" id="{F2410B25-C385-43E7-958B-03F48D6A641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0600" y="3798582"/>
            <a:ext cx="3200400" cy="1805440"/>
          </a:xfrm>
          <a:prstGeom prst="rect">
            <a:avLst/>
          </a:prstGeom>
        </p:spPr>
      </p:pic>
      <p:sp>
        <p:nvSpPr>
          <p:cNvPr id="10" name="TextBox 9">
            <a:extLst>
              <a:ext uri="{FF2B5EF4-FFF2-40B4-BE49-F238E27FC236}">
                <a16:creationId xmlns:a16="http://schemas.microsoft.com/office/drawing/2014/main" id="{4E615AF0-4117-408C-B7B7-2083B2CCA744}"/>
              </a:ext>
            </a:extLst>
          </p:cNvPr>
          <p:cNvSpPr txBox="1"/>
          <p:nvPr/>
        </p:nvSpPr>
        <p:spPr>
          <a:xfrm>
            <a:off x="136766" y="730985"/>
            <a:ext cx="8854834" cy="1938992"/>
          </a:xfrm>
          <a:prstGeom prst="rect">
            <a:avLst/>
          </a:prstGeom>
          <a:noFill/>
        </p:spPr>
        <p:txBody>
          <a:bodyPr wrap="square">
            <a:spAutoFit/>
          </a:bodyPr>
          <a:lstStyle/>
          <a:p>
            <a:pPr algn="just"/>
            <a:r>
              <a:rPr lang="vi-VN" sz="4000" b="1" i="1" dirty="0">
                <a:solidFill>
                  <a:schemeClr val="bg1"/>
                </a:solidFill>
                <a:effectLst/>
                <a:latin typeface="Arial" panose="020B0604020202020204" pitchFamily="34" charset="0"/>
              </a:rPr>
              <a:t>“Xin Chúa ban cho anh em lòng yêu thương nhau và yêu thương mọi người”.</a:t>
            </a:r>
            <a:endParaRPr lang="vi-VN" sz="4000" b="1" i="0" dirty="0">
              <a:solidFill>
                <a:schemeClr val="bg1"/>
              </a:solidFill>
              <a:effectLst/>
              <a:latin typeface="Helvetica Neue"/>
            </a:endParaRPr>
          </a:p>
        </p:txBody>
      </p:sp>
      <p:sp>
        <p:nvSpPr>
          <p:cNvPr id="12" name="TextBox 11">
            <a:extLst>
              <a:ext uri="{FF2B5EF4-FFF2-40B4-BE49-F238E27FC236}">
                <a16:creationId xmlns:a16="http://schemas.microsoft.com/office/drawing/2014/main" id="{5C9E6B1C-B8EA-4103-A465-CCD23111C888}"/>
              </a:ext>
            </a:extLst>
          </p:cNvPr>
          <p:cNvSpPr txBox="1"/>
          <p:nvPr/>
        </p:nvSpPr>
        <p:spPr>
          <a:xfrm>
            <a:off x="136766" y="2571750"/>
            <a:ext cx="8686800" cy="1323439"/>
          </a:xfrm>
          <a:prstGeom prst="rect">
            <a:avLst/>
          </a:prstGeom>
          <a:noFill/>
        </p:spPr>
        <p:txBody>
          <a:bodyPr wrap="square">
            <a:spAutoFit/>
          </a:bodyPr>
          <a:lstStyle/>
          <a:p>
            <a:r>
              <a:rPr lang="vi-VN" sz="4000" b="0" i="0" dirty="0">
                <a:solidFill>
                  <a:schemeClr val="bg1"/>
                </a:solidFill>
                <a:effectLst/>
                <a:latin typeface="Arial" panose="020B0604020202020204" pitchFamily="34" charset="0"/>
              </a:rPr>
              <a:t>Trích thư thứ nhất của Thánh Phaolô Tông đồ gửi tín hữu Thêxalônica</a:t>
            </a:r>
            <a:r>
              <a:rPr lang="vi-VN" sz="4000" b="0" i="0" dirty="0">
                <a:solidFill>
                  <a:srgbClr val="333333"/>
                </a:solidFill>
                <a:effectLst/>
                <a:latin typeface="Arial" panose="020B0604020202020204" pitchFamily="34" charset="0"/>
              </a:rPr>
              <a:t>.</a:t>
            </a:r>
            <a:endParaRPr lang="en-US" sz="4000" dirty="0">
              <a:solidFill>
                <a:schemeClr val="bg1"/>
              </a:solidFill>
            </a:endParaRPr>
          </a:p>
        </p:txBody>
      </p:sp>
    </p:spTree>
    <p:extLst>
      <p:ext uri="{BB962C8B-B14F-4D97-AF65-F5344CB8AC3E}">
        <p14:creationId xmlns:p14="http://schemas.microsoft.com/office/powerpoint/2010/main" val="1720527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077820"/>
            <a:ext cx="8534400" cy="2438400"/>
          </a:xfrm>
        </p:spPr>
        <p:txBody>
          <a:bodyPr>
            <a:normAutofit fontScale="90000"/>
          </a:bodyPr>
          <a:lstStyle/>
          <a:p>
            <a:pPr algn="l"/>
            <a:r>
              <a:rPr lang="en-US" sz="4900" b="1" i="0" dirty="0" err="1">
                <a:solidFill>
                  <a:schemeClr val="bg1"/>
                </a:solidFill>
                <a:effectLst/>
                <a:latin typeface="Arial" panose="020B0604020202020204" pitchFamily="34" charset="0"/>
              </a:rPr>
              <a:t>Ðáp</a:t>
            </a:r>
            <a:r>
              <a:rPr lang="en-US" sz="4900" b="1" i="0" dirty="0">
                <a:solidFill>
                  <a:schemeClr val="bg1"/>
                </a:solidFill>
                <a:effectLst/>
                <a:latin typeface="Arial" panose="020B0604020202020204" pitchFamily="34" charset="0"/>
              </a:rPr>
              <a:t>: </a:t>
            </a:r>
            <a:r>
              <a:rPr lang="vi-VN" sz="4900" b="0" i="0" dirty="0">
                <a:solidFill>
                  <a:srgbClr val="333333"/>
                </a:solidFill>
                <a:effectLst/>
                <a:latin typeface="Arial" panose="020B0604020202020204" pitchFamily="34" charset="0"/>
              </a:rPr>
              <a:t> </a:t>
            </a:r>
            <a:r>
              <a:rPr lang="vi-VN" b="0" i="0" dirty="0">
                <a:solidFill>
                  <a:srgbClr val="333333"/>
                </a:solidFill>
                <a:effectLst/>
                <a:latin typeface="Arial" panose="020B0604020202020204" pitchFamily="34" charset="0"/>
              </a:rPr>
              <a:t> </a:t>
            </a:r>
            <a:r>
              <a:rPr lang="vi-VN" sz="4900" b="1" i="0" dirty="0">
                <a:solidFill>
                  <a:schemeClr val="bg1"/>
                </a:solidFill>
                <a:effectLst/>
                <a:latin typeface="Arial" panose="020B0604020202020204" pitchFamily="34" charset="0"/>
              </a:rPr>
              <a:t>Xin cho chúng con sớm đươc no phỉ ân tình của Chúa, để chúng con mừng rỡ hân hoan </a:t>
            </a:r>
            <a:endParaRPr lang="en-US" sz="4900" b="1" dirty="0">
              <a:solidFill>
                <a:schemeClr val="bg1"/>
              </a:solidFill>
              <a:effectLst/>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C7B1B11A-6F83-4AF2-A82F-8A90599E79EB}"/>
              </a:ext>
            </a:extLst>
          </p:cNvPr>
          <p:cNvSpPr txBox="1"/>
          <p:nvPr/>
        </p:nvSpPr>
        <p:spPr>
          <a:xfrm>
            <a:off x="3124200" y="285750"/>
            <a:ext cx="2743200" cy="769441"/>
          </a:xfrm>
          <a:prstGeom prst="rect">
            <a:avLst/>
          </a:prstGeom>
          <a:noFill/>
        </p:spPr>
        <p:txBody>
          <a:bodyPr wrap="square" rtlCol="0">
            <a:spAutoFit/>
          </a:bodyPr>
          <a:lstStyle/>
          <a:p>
            <a:r>
              <a:rPr lang="en-US" sz="4400" b="1" dirty="0" err="1">
                <a:solidFill>
                  <a:srgbClr val="FFFF00"/>
                </a:solidFill>
                <a:latin typeface="Arial" panose="020B0604020202020204" pitchFamily="34" charset="0"/>
                <a:cs typeface="Arial" panose="020B0604020202020204" pitchFamily="34" charset="0"/>
              </a:rPr>
              <a:t>Đáp</a:t>
            </a:r>
            <a:r>
              <a:rPr lang="en-US" sz="4400" b="1" dirty="0">
                <a:solidFill>
                  <a:srgbClr val="FFFF00"/>
                </a:solidFill>
                <a:latin typeface="Arial" panose="020B0604020202020204" pitchFamily="34" charset="0"/>
                <a:cs typeface="Arial" panose="020B0604020202020204" pitchFamily="34" charset="0"/>
              </a:rPr>
              <a:t> Ca:</a:t>
            </a:r>
          </a:p>
        </p:txBody>
      </p:sp>
      <p:sp>
        <p:nvSpPr>
          <p:cNvPr id="4" name="TextBox 3">
            <a:extLst>
              <a:ext uri="{FF2B5EF4-FFF2-40B4-BE49-F238E27FC236}">
                <a16:creationId xmlns:a16="http://schemas.microsoft.com/office/drawing/2014/main" id="{F22101A7-7A50-4267-B637-FFC602B63662}"/>
              </a:ext>
            </a:extLst>
          </p:cNvPr>
          <p:cNvSpPr txBox="1"/>
          <p:nvPr/>
        </p:nvSpPr>
        <p:spPr>
          <a:xfrm>
            <a:off x="1562100" y="1200150"/>
            <a:ext cx="6019800" cy="646331"/>
          </a:xfrm>
          <a:prstGeom prst="rect">
            <a:avLst/>
          </a:prstGeom>
          <a:noFill/>
        </p:spPr>
        <p:txBody>
          <a:bodyPr wrap="square" rtlCol="0">
            <a:spAutoFit/>
          </a:bodyPr>
          <a:lstStyle/>
          <a:p>
            <a:r>
              <a:rPr lang="da-DK" sz="3600" b="0" i="0" dirty="0">
                <a:solidFill>
                  <a:schemeClr val="bg1"/>
                </a:solidFill>
                <a:effectLst/>
                <a:latin typeface="Arial" panose="020B0604020202020204" pitchFamily="34" charset="0"/>
              </a:rPr>
              <a:t>Tv 89, 3-4. 12-13. 14 và 17</a:t>
            </a:r>
            <a:endParaRPr lang="en-US" sz="36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478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71450"/>
            <a:ext cx="8305800" cy="4800600"/>
          </a:xfrm>
        </p:spPr>
        <p:txBody>
          <a:bodyPr>
            <a:noAutofit/>
          </a:bodyPr>
          <a:lstStyle/>
          <a:p>
            <a:pPr algn="just"/>
            <a:r>
              <a:rPr lang="en-US" b="1" i="0" dirty="0">
                <a:solidFill>
                  <a:srgbClr val="FFFF00"/>
                </a:solidFill>
                <a:effectLst/>
                <a:latin typeface="Arial" panose="020B0604020202020204" pitchFamily="34" charset="0"/>
              </a:rPr>
              <a:t>Alleluia, alleluia! </a:t>
            </a:r>
            <a:r>
              <a:rPr lang="vi-VN" b="1" i="0" dirty="0">
                <a:solidFill>
                  <a:schemeClr val="bg1"/>
                </a:solidFill>
                <a:effectLst/>
                <a:latin typeface="Arial" panose="020B0604020202020204" pitchFamily="34" charset="0"/>
              </a:rPr>
              <a:t>– Nguyện cho lời Chúa Kitô cư ngụ dồi dào trong anh em; anh em hãy nhờ Ðức Kitô mà tạ ơn Thiên Chúa Cha. –</a:t>
            </a:r>
            <a:r>
              <a:rPr lang="en-US" b="1" i="0" dirty="0">
                <a:solidFill>
                  <a:schemeClr val="bg1"/>
                </a:solidFill>
                <a:effectLst/>
                <a:latin typeface="Arial" panose="020B0604020202020204" pitchFamily="34" charset="0"/>
              </a:rPr>
              <a:t>  </a:t>
            </a:r>
            <a:r>
              <a:rPr lang="en-US" b="1" i="0" dirty="0">
                <a:solidFill>
                  <a:srgbClr val="FFFF00"/>
                </a:solidFill>
                <a:effectLst/>
                <a:latin typeface="Arial" panose="020B0604020202020204" pitchFamily="34" charset="0"/>
              </a:rPr>
              <a:t>Alleluia.</a:t>
            </a:r>
            <a:endParaRPr lang="en-US" b="1" u="sng" dirty="0">
              <a:solidFill>
                <a:srgbClr val="FFFF00"/>
              </a:solidFill>
              <a:effectLst/>
              <a:latin typeface="+mj-lt"/>
              <a:cs typeface="Times New Roman" pitchFamily="18" charset="0"/>
            </a:endParaRPr>
          </a:p>
        </p:txBody>
      </p:sp>
    </p:spTree>
    <p:extLst>
      <p:ext uri="{BB962C8B-B14F-4D97-AF65-F5344CB8AC3E}">
        <p14:creationId xmlns:p14="http://schemas.microsoft.com/office/powerpoint/2010/main" val="2715428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52EA4-B009-4116-98E7-6C3B19C7F36E}"/>
              </a:ext>
            </a:extLst>
          </p:cNvPr>
          <p:cNvSpPr>
            <a:spLocks noGrp="1"/>
          </p:cNvSpPr>
          <p:nvPr>
            <p:ph type="title"/>
          </p:nvPr>
        </p:nvSpPr>
        <p:spPr/>
        <p:txBody>
          <a:bodyPr/>
          <a:lstStyle/>
          <a:p>
            <a:endParaRPr lang="en-US" dirty="0"/>
          </a:p>
        </p:txBody>
      </p:sp>
      <p:pic>
        <p:nvPicPr>
          <p:cNvPr id="10" name="Picture 9">
            <a:extLst>
              <a:ext uri="{FF2B5EF4-FFF2-40B4-BE49-F238E27FC236}">
                <a16:creationId xmlns:a16="http://schemas.microsoft.com/office/drawing/2014/main" id="{EF0B9981-7313-4CAD-9942-3A06E1A52F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 y="101204"/>
            <a:ext cx="1066800" cy="1066800"/>
          </a:xfrm>
          <a:prstGeom prst="rect">
            <a:avLst/>
          </a:prstGeom>
        </p:spPr>
      </p:pic>
      <p:pic>
        <p:nvPicPr>
          <p:cNvPr id="7" name="Content Placeholder 6">
            <a:extLst>
              <a:ext uri="{FF2B5EF4-FFF2-40B4-BE49-F238E27FC236}">
                <a16:creationId xmlns:a16="http://schemas.microsoft.com/office/drawing/2014/main" id="{05FEFAF6-E284-4048-A22C-294FBD27175F}"/>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8615" y="0"/>
            <a:ext cx="9161229" cy="5143500"/>
          </a:xfrm>
        </p:spPr>
      </p:pic>
      <p:sp>
        <p:nvSpPr>
          <p:cNvPr id="11" name="TextBox 10">
            <a:extLst>
              <a:ext uri="{FF2B5EF4-FFF2-40B4-BE49-F238E27FC236}">
                <a16:creationId xmlns:a16="http://schemas.microsoft.com/office/drawing/2014/main" id="{6B2227E2-9EF8-4406-9C01-664F3CE404B3}"/>
              </a:ext>
            </a:extLst>
          </p:cNvPr>
          <p:cNvSpPr txBox="1"/>
          <p:nvPr/>
        </p:nvSpPr>
        <p:spPr>
          <a:xfrm>
            <a:off x="3429000" y="3638550"/>
            <a:ext cx="4450080" cy="523220"/>
          </a:xfrm>
          <a:prstGeom prst="rect">
            <a:avLst/>
          </a:prstGeom>
          <a:noFill/>
        </p:spPr>
        <p:txBody>
          <a:bodyPr wrap="square">
            <a:spAutoFit/>
          </a:bodyPr>
          <a:lstStyle/>
          <a:p>
            <a:r>
              <a:rPr lang="en-US" sz="2800" b="1" i="0" dirty="0" err="1">
                <a:solidFill>
                  <a:srgbClr val="FFFF00"/>
                </a:solidFill>
                <a:effectLst/>
                <a:latin typeface="Arial" panose="020B0604020202020204" pitchFamily="34" charset="0"/>
              </a:rPr>
              <a:t>Phúc</a:t>
            </a:r>
            <a:r>
              <a:rPr lang="en-US" sz="2800" b="1" i="0" dirty="0">
                <a:solidFill>
                  <a:srgbClr val="FFFF00"/>
                </a:solidFill>
                <a:effectLst/>
                <a:latin typeface="Arial" panose="020B0604020202020204" pitchFamily="34" charset="0"/>
              </a:rPr>
              <a:t> </a:t>
            </a:r>
            <a:r>
              <a:rPr lang="en-US" sz="2800" b="1" i="0" dirty="0" err="1">
                <a:solidFill>
                  <a:srgbClr val="FFFF00"/>
                </a:solidFill>
                <a:effectLst/>
                <a:latin typeface="Arial" panose="020B0604020202020204" pitchFamily="34" charset="0"/>
              </a:rPr>
              <a:t>Âm</a:t>
            </a:r>
            <a:r>
              <a:rPr lang="en-US" sz="2800" b="1" i="0" dirty="0">
                <a:solidFill>
                  <a:srgbClr val="FFFF00"/>
                </a:solidFill>
                <a:effectLst/>
                <a:latin typeface="Arial" panose="020B0604020202020204" pitchFamily="34" charset="0"/>
              </a:rPr>
              <a:t>: Mt 24, 42-51</a:t>
            </a:r>
            <a:endParaRPr lang="en-US" sz="2800" b="1" dirty="0">
              <a:solidFill>
                <a:srgbClr val="FFFF00"/>
              </a:solidFill>
            </a:endParaRPr>
          </a:p>
        </p:txBody>
      </p:sp>
    </p:spTree>
    <p:extLst>
      <p:ext uri="{BB962C8B-B14F-4D97-AF65-F5344CB8AC3E}">
        <p14:creationId xmlns:p14="http://schemas.microsoft.com/office/powerpoint/2010/main" val="383718995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396195143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830997"/>
            <a:ext cx="8382000" cy="3619499"/>
          </a:xfrm>
        </p:spPr>
        <p:txBody>
          <a:bodyPr>
            <a:normAutofit/>
          </a:bodyPr>
          <a:lstStyle/>
          <a:p>
            <a:pPr algn="just"/>
            <a:r>
              <a:rPr lang="vi-VN" b="1" i="0" dirty="0">
                <a:solidFill>
                  <a:schemeClr val="bg1"/>
                </a:solidFill>
                <a:effectLst/>
                <a:latin typeface="Arial" panose="020B0604020202020204" pitchFamily="34" charset="0"/>
              </a:rPr>
              <a:t>Lạy Chúa, do kết quả việc Chúa làm, địa cầu được no phỉ, để từ trong đất, con người tạo ra cơm bánh, và rượu làm hoan hỷ lòng người.</a:t>
            </a:r>
            <a:endParaRPr lang="vi-VN" b="1" dirty="0">
              <a:solidFill>
                <a:schemeClr val="bg1"/>
              </a:solidFill>
              <a:effectLst/>
              <a:latin typeface="+mj-lt"/>
              <a:cs typeface="Times New Roman" pitchFamily="18" charset="0"/>
            </a:endParaRPr>
          </a:p>
        </p:txBody>
      </p:sp>
      <p:sp>
        <p:nvSpPr>
          <p:cNvPr id="3" name="TextBox 2">
            <a:extLst>
              <a:ext uri="{FF2B5EF4-FFF2-40B4-BE49-F238E27FC236}">
                <a16:creationId xmlns:a16="http://schemas.microsoft.com/office/drawing/2014/main" id="{8C745E0C-A35F-4DDD-A95C-64550B5F1418}"/>
              </a:ext>
            </a:extLst>
          </p:cNvPr>
          <p:cNvSpPr txBox="1"/>
          <p:nvPr/>
        </p:nvSpPr>
        <p:spPr>
          <a:xfrm>
            <a:off x="2667000" y="57150"/>
            <a:ext cx="4495800" cy="830997"/>
          </a:xfrm>
          <a:prstGeom prst="rect">
            <a:avLst/>
          </a:prstGeom>
          <a:noFill/>
        </p:spPr>
        <p:txBody>
          <a:bodyPr wrap="square" rtlCol="0">
            <a:spAutoFit/>
          </a:bodyPr>
          <a:lstStyle/>
          <a:p>
            <a:r>
              <a:rPr lang="en-US" sz="4800" b="1" dirty="0">
                <a:solidFill>
                  <a:srgbClr val="FFFF00"/>
                </a:solidFill>
                <a:effectLst/>
                <a:latin typeface="Arial" panose="020B0604020202020204" pitchFamily="34" charset="0"/>
                <a:cs typeface="Arial" panose="020B0604020202020204" pitchFamily="34" charset="0"/>
              </a:rPr>
              <a:t>Ca </a:t>
            </a:r>
            <a:r>
              <a:rPr lang="en-US" sz="4800" b="1" dirty="0" err="1">
                <a:solidFill>
                  <a:srgbClr val="FFFF00"/>
                </a:solidFill>
                <a:effectLst/>
                <a:latin typeface="Arial" panose="020B0604020202020204" pitchFamily="34" charset="0"/>
                <a:cs typeface="Arial" panose="020B0604020202020204" pitchFamily="34" charset="0"/>
              </a:rPr>
              <a:t>hiệp</a:t>
            </a:r>
            <a:r>
              <a:rPr lang="en-US" sz="4800" b="1" dirty="0">
                <a:solidFill>
                  <a:srgbClr val="FFFF00"/>
                </a:solidFill>
                <a:effectLst/>
                <a:latin typeface="Arial" panose="020B0604020202020204" pitchFamily="34" charset="0"/>
                <a:cs typeface="Arial" panose="020B0604020202020204" pitchFamily="34" charset="0"/>
              </a:rPr>
              <a:t> </a:t>
            </a:r>
            <a:r>
              <a:rPr lang="en-US" sz="4800" b="1" dirty="0" err="1">
                <a:solidFill>
                  <a:srgbClr val="FFFF00"/>
                </a:solidFill>
                <a:effectLst/>
                <a:latin typeface="Arial" panose="020B0604020202020204" pitchFamily="34" charset="0"/>
                <a:cs typeface="Arial" panose="020B0604020202020204" pitchFamily="34" charset="0"/>
              </a:rPr>
              <a:t>lễ</a:t>
            </a:r>
            <a:endParaRPr lang="en-US" sz="4800" dirty="0"/>
          </a:p>
        </p:txBody>
      </p:sp>
    </p:spTree>
    <p:extLst>
      <p:ext uri="{BB962C8B-B14F-4D97-AF65-F5344CB8AC3E}">
        <p14:creationId xmlns:p14="http://schemas.microsoft.com/office/powerpoint/2010/main" val="387986131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en-US" sz="8000" b="1" dirty="0">
                <a:solidFill>
                  <a:srgbClr val="FFFF00"/>
                </a:solidFill>
                <a:effectLst/>
                <a:latin typeface="+mj-lt"/>
                <a:cs typeface="Times New Roman" pitchFamily="18" charset="0"/>
              </a:rPr>
              <a:t>Ca </a:t>
            </a:r>
            <a:r>
              <a:rPr lang="en-US" sz="8000" b="1" dirty="0" err="1">
                <a:solidFill>
                  <a:srgbClr val="FFFF00"/>
                </a:solidFill>
                <a:effectLst/>
                <a:latin typeface="+mj-lt"/>
                <a:cs typeface="Times New Roman" pitchFamily="18" charset="0"/>
              </a:rPr>
              <a:t>Kết</a:t>
            </a:r>
            <a:r>
              <a:rPr lang="en-US" sz="8000" b="1" dirty="0">
                <a:solidFill>
                  <a:srgbClr val="FFFF00"/>
                </a:solidFill>
                <a:effectLst/>
                <a:latin typeface="+mj-lt"/>
                <a:cs typeface="Times New Roman" pitchFamily="18" charset="0"/>
              </a:rPr>
              <a:t> </a:t>
            </a:r>
            <a:r>
              <a:rPr lang="en-US" sz="8000" b="1" dirty="0" err="1">
                <a:solidFill>
                  <a:srgbClr val="FFFF00"/>
                </a:solidFill>
                <a:effectLst/>
                <a:latin typeface="+mj-lt"/>
                <a:cs typeface="Times New Roman" pitchFamily="18" charset="0"/>
              </a:rPr>
              <a:t>Lễ</a:t>
            </a:r>
            <a:br>
              <a:rPr lang="en-US" sz="8000" b="0" dirty="0">
                <a:solidFill>
                  <a:srgbClr val="FFFF00"/>
                </a:solidFill>
                <a:effectLst/>
                <a:latin typeface="+mj-lt"/>
                <a:cs typeface="Times New Roman" pitchFamily="18" charset="0"/>
              </a:rPr>
            </a:br>
            <a:endParaRPr lang="vi-VN" sz="5400" b="0" dirty="0">
              <a:solidFill>
                <a:schemeClr val="bg1"/>
              </a:solidFill>
              <a:effectLst/>
              <a:latin typeface="+mj-lt"/>
              <a:cs typeface="Times New Roman" pitchFamily="18" charset="0"/>
            </a:endParaRPr>
          </a:p>
        </p:txBody>
      </p:sp>
    </p:spTree>
    <p:extLst>
      <p:ext uri="{BB962C8B-B14F-4D97-AF65-F5344CB8AC3E}">
        <p14:creationId xmlns:p14="http://schemas.microsoft.com/office/powerpoint/2010/main" val="232415495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1396</TotalTime>
  <Words>228</Words>
  <Application>Microsoft Office PowerPoint</Application>
  <PresentationFormat>On-screen Show (16:9)</PresentationFormat>
  <Paragraphs>21</Paragraphs>
  <Slides>10</Slides>
  <Notes>6</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10</vt:i4>
      </vt:variant>
    </vt:vector>
  </HeadingPairs>
  <TitlesOfParts>
    <vt:vector size="19" baseType="lpstr">
      <vt:lpstr>Arial</vt:lpstr>
      <vt:lpstr>Calibri</vt:lpstr>
      <vt:lpstr>Helvetica Neue</vt:lpstr>
      <vt:lpstr>UTM American Sans</vt:lpstr>
      <vt:lpstr>Office Theme</vt:lpstr>
      <vt:lpstr>5_Office Theme</vt:lpstr>
      <vt:lpstr>6_Office Theme</vt:lpstr>
      <vt:lpstr>9_Office Theme</vt:lpstr>
      <vt:lpstr>10_Office Theme</vt:lpstr>
      <vt:lpstr>PowerPoint Presentation</vt:lpstr>
      <vt:lpstr>Lạy Chúa, xin ghé tai nghe, xin nhậm lời tôi. Lạy Chúa tôi, xin cứu vớt người bầy tôi đáng cậy trông vào Chúa. Lạy Chúa, xin thương tôi, vì tôi ân cần kêu van Chúa suốt ngày.</vt:lpstr>
      <vt:lpstr>PowerPoint Presentation</vt:lpstr>
      <vt:lpstr>Ðáp:   Xin cho chúng con sớm đươc no phỉ ân tình của Chúa, để chúng con mừng rỡ hân hoan </vt:lpstr>
      <vt:lpstr>Alleluia, alleluia! – Nguyện cho lời Chúa Kitô cư ngụ dồi dào trong anh em; anh em hãy nhờ Ðức Kitô mà tạ ơn Thiên Chúa Cha. –  Alleluia.</vt:lpstr>
      <vt:lpstr>PowerPoint Presentation</vt:lpstr>
      <vt:lpstr>PowerPoint Presentation</vt:lpstr>
      <vt:lpstr>Lạy Chúa, do kết quả việc Chúa làm, địa cầu được no phỉ, để từ trong đất, con người tạo ra cơm bánh, và rượu làm hoan hỷ lòng người.</vt:lpstr>
      <vt:lpstr>Ca Kết Lễ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103 Chúa Giêsu Chịu Phép Rửa Năm C Lm Kim Long</dc:title>
  <dc:creator>Hung Nam</dc:creator>
  <cp:lastModifiedBy>PC</cp:lastModifiedBy>
  <cp:revision>168</cp:revision>
  <dcterms:created xsi:type="dcterms:W3CDTF">2021-12-05T01:20:54Z</dcterms:created>
  <dcterms:modified xsi:type="dcterms:W3CDTF">2025-08-11T11:07:41Z</dcterms:modified>
</cp:coreProperties>
</file>