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74" r:id="rId2"/>
    <p:sldId id="257" r:id="rId3"/>
    <p:sldId id="258" r:id="rId4"/>
    <p:sldId id="260" r:id="rId5"/>
    <p:sldId id="315" r:id="rId6"/>
    <p:sldId id="275" r:id="rId7"/>
    <p:sldId id="318" r:id="rId8"/>
    <p:sldId id="278" r:id="rId9"/>
    <p:sldId id="284" r:id="rId10"/>
    <p:sldId id="282" r:id="rId11"/>
    <p:sldId id="283" r:id="rId12"/>
    <p:sldId id="306" r:id="rId13"/>
    <p:sldId id="319" r:id="rId14"/>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69479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5C283C-8478-4F4F-B6F6-9F1646EA46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984" y="214269"/>
            <a:ext cx="1105509" cy="1105509"/>
          </a:xfrm>
          <a:prstGeom prst="rect">
            <a:avLst/>
          </a:prstGeom>
        </p:spPr>
      </p:pic>
      <p:pic>
        <p:nvPicPr>
          <p:cNvPr id="8" name="Picture 7">
            <a:extLst>
              <a:ext uri="{FF2B5EF4-FFF2-40B4-BE49-F238E27FC236}">
                <a16:creationId xmlns:a16="http://schemas.microsoft.com/office/drawing/2014/main" id="{AA0F3FFE-9557-43C9-8971-5939C4BDB4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739" y="214269"/>
            <a:ext cx="1105509" cy="1105509"/>
          </a:xfrm>
          <a:prstGeom prst="rect">
            <a:avLst/>
          </a:prstGeom>
        </p:spPr>
      </p:pic>
      <p:pic>
        <p:nvPicPr>
          <p:cNvPr id="9" name="Picture 8">
            <a:extLst>
              <a:ext uri="{FF2B5EF4-FFF2-40B4-BE49-F238E27FC236}">
                <a16:creationId xmlns:a16="http://schemas.microsoft.com/office/drawing/2014/main" id="{51332801-FE80-4772-A02F-F06E7C6643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 y="-167910"/>
            <a:ext cx="9144667" cy="5311410"/>
          </a:xfrm>
          <a:prstGeom prst="rect">
            <a:avLst/>
          </a:prstGeom>
        </p:spPr>
      </p:pic>
      <p:sp>
        <p:nvSpPr>
          <p:cNvPr id="11" name="TextBox 10">
            <a:extLst>
              <a:ext uri="{FF2B5EF4-FFF2-40B4-BE49-F238E27FC236}">
                <a16:creationId xmlns:a16="http://schemas.microsoft.com/office/drawing/2014/main" id="{94657001-8384-40EB-B076-FE2F911AA0EE}"/>
              </a:ext>
            </a:extLst>
          </p:cNvPr>
          <p:cNvSpPr txBox="1"/>
          <p:nvPr/>
        </p:nvSpPr>
        <p:spPr>
          <a:xfrm>
            <a:off x="1631493" y="3206732"/>
            <a:ext cx="7290923" cy="523220"/>
          </a:xfrm>
          <a:prstGeom prst="rect">
            <a:avLst/>
          </a:prstGeom>
          <a:noFill/>
        </p:spPr>
        <p:txBody>
          <a:bodyPr wrap="square">
            <a:spAutoFit/>
          </a:bodyPr>
          <a:lstStyle/>
          <a:p>
            <a:pPr algn="ctr"/>
            <a:r>
              <a:rPr lang="en-US" sz="2800" b="1" i="0" dirty="0">
                <a:solidFill>
                  <a:srgbClr val="FF0000"/>
                </a:solidFill>
                <a:effectLst/>
                <a:latin typeface="Arial" panose="020B0604020202020204" pitchFamily="34" charset="0"/>
              </a:rPr>
              <a:t>THỨ </a:t>
            </a:r>
            <a:r>
              <a:rPr lang="en-US" sz="2800" b="1" dirty="0">
                <a:solidFill>
                  <a:srgbClr val="FF0000"/>
                </a:solidFill>
                <a:latin typeface="Arial" panose="020B0604020202020204" pitchFamily="34" charset="0"/>
              </a:rPr>
              <a:t>SÁU </a:t>
            </a:r>
            <a:r>
              <a:rPr lang="en-US" sz="2800" b="1" i="0" dirty="0">
                <a:solidFill>
                  <a:srgbClr val="FF0000"/>
                </a:solidFill>
                <a:effectLst/>
                <a:latin typeface="Arial" panose="020B0604020202020204" pitchFamily="34" charset="0"/>
              </a:rPr>
              <a:t>SAU LỄ TRO</a:t>
            </a:r>
            <a:endParaRPr lang="en-US" sz="2800" b="1" dirty="0">
              <a:solidFill>
                <a:srgbClr val="FF00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433679" y="392522"/>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813250" y="1696038"/>
            <a:ext cx="7958517" cy="1446550"/>
          </a:xfrm>
          <a:prstGeom prst="rect">
            <a:avLst/>
          </a:prstGeom>
          <a:noFill/>
        </p:spPr>
        <p:txBody>
          <a:bodyPr wrap="square">
            <a:spAutoFit/>
          </a:bodyPr>
          <a:lstStyle/>
          <a:p>
            <a:pPr algn="just"/>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mục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tử</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chăn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dắt</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chẳng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thiếu</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thốn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gì</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5C283C-8478-4F4F-B6F6-9F1646EA46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984" y="214269"/>
            <a:ext cx="1105509" cy="1105509"/>
          </a:xfrm>
          <a:prstGeom prst="rect">
            <a:avLst/>
          </a:prstGeom>
        </p:spPr>
      </p:pic>
      <p:pic>
        <p:nvPicPr>
          <p:cNvPr id="8" name="Picture 7">
            <a:extLst>
              <a:ext uri="{FF2B5EF4-FFF2-40B4-BE49-F238E27FC236}">
                <a16:creationId xmlns:a16="http://schemas.microsoft.com/office/drawing/2014/main" id="{AA0F3FFE-9557-43C9-8971-5939C4BDB4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739" y="214269"/>
            <a:ext cx="1105509" cy="1105509"/>
          </a:xfrm>
          <a:prstGeom prst="rect">
            <a:avLst/>
          </a:prstGeom>
        </p:spPr>
      </p:pic>
      <p:pic>
        <p:nvPicPr>
          <p:cNvPr id="9" name="Picture 8">
            <a:extLst>
              <a:ext uri="{FF2B5EF4-FFF2-40B4-BE49-F238E27FC236}">
                <a16:creationId xmlns:a16="http://schemas.microsoft.com/office/drawing/2014/main" id="{51332801-FE80-4772-A02F-F06E7C6643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 y="-167910"/>
            <a:ext cx="9144667" cy="5311410"/>
          </a:xfrm>
          <a:prstGeom prst="rect">
            <a:avLst/>
          </a:prstGeom>
        </p:spPr>
      </p:pic>
      <p:sp>
        <p:nvSpPr>
          <p:cNvPr id="11" name="TextBox 10">
            <a:extLst>
              <a:ext uri="{FF2B5EF4-FFF2-40B4-BE49-F238E27FC236}">
                <a16:creationId xmlns:a16="http://schemas.microsoft.com/office/drawing/2014/main" id="{94657001-8384-40EB-B076-FE2F911AA0EE}"/>
              </a:ext>
            </a:extLst>
          </p:cNvPr>
          <p:cNvSpPr txBox="1"/>
          <p:nvPr/>
        </p:nvSpPr>
        <p:spPr>
          <a:xfrm>
            <a:off x="1930898" y="3214824"/>
            <a:ext cx="7290923"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SÁU </a:t>
            </a:r>
            <a:r>
              <a:rPr lang="en-US" sz="2800" b="1" i="0" dirty="0">
                <a:solidFill>
                  <a:srgbClr val="FFFF00"/>
                </a:solidFill>
                <a:effectLst/>
                <a:latin typeface="Arial" panose="020B0604020202020204" pitchFamily="34" charset="0"/>
              </a:rPr>
              <a:t>SAU LỄ TRO</a:t>
            </a:r>
            <a:endParaRPr lang="en-US" sz="2800" b="1" dirty="0">
              <a:solidFill>
                <a:srgbClr val="FFFF00"/>
              </a:solidFill>
            </a:endParaRPr>
          </a:p>
        </p:txBody>
      </p:sp>
    </p:spTree>
    <p:extLst>
      <p:ext uri="{BB962C8B-B14F-4D97-AF65-F5344CB8AC3E}">
        <p14:creationId xmlns:p14="http://schemas.microsoft.com/office/powerpoint/2010/main" val="1171942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830997"/>
            <a:ext cx="8625439" cy="3785652"/>
          </a:xfrm>
          <a:prstGeom prst="rect">
            <a:avLst/>
          </a:prstGeom>
          <a:noFill/>
          <a:ln>
            <a:noFill/>
            <a:prstDash val="solid"/>
          </a:ln>
        </p:spPr>
        <p:txBody>
          <a:bodyPr vert="horz" wrap="square" lIns="91440" tIns="45720" rIns="91440" bIns="45720" anchor="t" anchorCtr="0" compatLnSpc="1">
            <a:spAutoFit/>
          </a:bodyPr>
          <a:lstStyle/>
          <a:p>
            <a:pPr algn="just" fontAlgn="base"/>
            <a:r>
              <a:rPr lang="vi-VN" sz="4000" b="1" i="0" dirty="0">
                <a:solidFill>
                  <a:schemeClr val="bg1"/>
                </a:solidFill>
                <a:effectLst/>
                <a:latin typeface="Roboto" panose="02000000000000000000" pitchFamily="2" charset="0"/>
              </a:rPr>
              <a:t>Lạy Chúa, Chúa yêu thương mọi loài, và không ghét bỏ bất cứ vật gì Chúa đã tác thành, Chúa nhắm mắt làm ngơ trước tội lỗi loài người để họ ăn năn sám hối và tha thứ cho họ, vì Chúa là Thiên Chúa chúng tôi.</a:t>
            </a:r>
          </a:p>
        </p:txBody>
      </p:sp>
      <p:sp>
        <p:nvSpPr>
          <p:cNvPr id="5" name="TextBox 4">
            <a:extLst>
              <a:ext uri="{FF2B5EF4-FFF2-40B4-BE49-F238E27FC236}">
                <a16:creationId xmlns:a16="http://schemas.microsoft.com/office/drawing/2014/main" id="{BDA7B9AF-A5E5-4DE2-917C-5A3A29380515}"/>
              </a:ext>
            </a:extLst>
          </p:cNvPr>
          <p:cNvSpPr txBox="1"/>
          <p:nvPr/>
        </p:nvSpPr>
        <p:spPr>
          <a:xfrm>
            <a:off x="2739829" y="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577336"/>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0" dirty="0">
                <a:solidFill>
                  <a:schemeClr val="bg1"/>
                </a:solidFill>
                <a:effectLst/>
                <a:latin typeface="Roboto" panose="02000000000000000000" pitchFamily="2" charset="0"/>
              </a:rPr>
              <a:t>“</a:t>
            </a:r>
            <a:r>
              <a:rPr lang="vi-VN" sz="4400" b="1" i="1" dirty="0">
                <a:solidFill>
                  <a:schemeClr val="bg1"/>
                </a:solidFill>
                <a:effectLst/>
                <a:latin typeface="Roboto" panose="02000000000000000000" pitchFamily="2" charset="0"/>
              </a:rPr>
              <a:t>Hãy xé tâm hồn chứ đừng xé áo các ngươi”.</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64816" y="44545"/>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dirty="0">
                <a:solidFill>
                  <a:schemeClr val="bg1"/>
                </a:solidFill>
              </a:rPr>
              <a:t> </a:t>
            </a:r>
            <a:r>
              <a:rPr lang="en-US" sz="4000" b="0" i="0" dirty="0">
                <a:solidFill>
                  <a:schemeClr val="bg1"/>
                </a:solidFill>
                <a:effectLst/>
                <a:latin typeface="Roboto" panose="02000000000000000000" pitchFamily="2" charset="0"/>
              </a:rPr>
              <a:t>Ge 2, 12-18</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425164" y="2066662"/>
            <a:ext cx="8892482" cy="646331"/>
          </a:xfrm>
          <a:prstGeom prst="rect">
            <a:avLst/>
          </a:prstGeom>
          <a:noFill/>
        </p:spPr>
        <p:txBody>
          <a:bodyPr wrap="square">
            <a:spAutoFit/>
          </a:bodyPr>
          <a:lstStyle/>
          <a:p>
            <a:r>
              <a:rPr lang="en-US" sz="3600" b="0" i="0" dirty="0" err="1">
                <a:solidFill>
                  <a:schemeClr val="bg1"/>
                </a:solidFill>
                <a:effectLst/>
                <a:latin typeface="Roboto" panose="02000000000000000000" pitchFamily="2" charset="0"/>
              </a:rPr>
              <a:t>Trích</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sách</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Tiên</a:t>
            </a:r>
            <a:r>
              <a:rPr lang="en-US" sz="3600" b="0" i="0" dirty="0">
                <a:solidFill>
                  <a:schemeClr val="bg1"/>
                </a:solidFill>
                <a:effectLst/>
                <a:latin typeface="Roboto" panose="02000000000000000000" pitchFamily="2" charset="0"/>
              </a:rPr>
              <a:t> tri </a:t>
            </a:r>
            <a:r>
              <a:rPr lang="en-US" sz="3600" b="0" i="0" dirty="0" err="1">
                <a:solidFill>
                  <a:schemeClr val="bg1"/>
                </a:solidFill>
                <a:effectLst/>
                <a:latin typeface="Roboto" panose="02000000000000000000" pitchFamily="2" charset="0"/>
              </a:rPr>
              <a:t>Giô-en</a:t>
            </a:r>
            <a:r>
              <a:rPr lang="en-US" sz="3600" b="0" i="0" dirty="0">
                <a:solidFill>
                  <a:schemeClr val="bg1"/>
                </a:solidFill>
                <a:effectLst/>
                <a:latin typeface="Roboto" panose="02000000000000000000" pitchFamily="2" charset="0"/>
              </a:rPr>
              <a:t>.</a:t>
            </a:r>
            <a:endParaRPr lang="en-US" sz="36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9429" y="2816029"/>
            <a:ext cx="4822128" cy="260052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53168" y="1915605"/>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Roboto" panose="02000000000000000000" pitchFamily="2" charset="0"/>
              </a:rPr>
              <a:t>Lạy Chúa, nguyện thương con theo lòng nhân hậu Chúa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38082" y="1069216"/>
            <a:ext cx="7125036" cy="646331"/>
          </a:xfrm>
          <a:prstGeom prst="rect">
            <a:avLst/>
          </a:prstGeom>
          <a:noFill/>
        </p:spPr>
        <p:txBody>
          <a:bodyPr wrap="square">
            <a:spAutoFit/>
          </a:bodyPr>
          <a:lstStyle/>
          <a:p>
            <a:pPr algn="ctr"/>
            <a:r>
              <a:rPr lang="da-DK" sz="3600" b="0" i="0" dirty="0">
                <a:solidFill>
                  <a:schemeClr val="bg1"/>
                </a:solidFill>
                <a:effectLst/>
                <a:latin typeface="Roboto" panose="02000000000000000000" pitchFamily="2" charset="0"/>
              </a:rPr>
              <a:t>Tv 50, 3-4. 5-6a. 12-13. 14 và 17</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p:nvPr/>
        </p:nvSpPr>
        <p:spPr>
          <a:xfrm>
            <a:off x="-7425" y="752431"/>
            <a:ext cx="9151425"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Roboto" panose="02000000000000000000" pitchFamily="2" charset="0"/>
              </a:rPr>
              <a:t>“Hãy làm hoà cùng Chúa đi… Bây giờ là cơ hội thuận tiện”.</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64816" y="44545"/>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rgbClr val="3A3A3A"/>
                </a:solidFill>
                <a:effectLst/>
                <a:latin typeface="Roboto" panose="02000000000000000000" pitchFamily="2" charset="0"/>
              </a:rPr>
              <a:t> </a:t>
            </a:r>
            <a:r>
              <a:rPr lang="en-US" sz="4000" dirty="0">
                <a:solidFill>
                  <a:schemeClr val="bg1"/>
                </a:solidFill>
              </a:rPr>
              <a:t> </a:t>
            </a:r>
            <a:r>
              <a:rPr lang="en-US" sz="4000" b="0" i="0" dirty="0">
                <a:solidFill>
                  <a:schemeClr val="bg1"/>
                </a:solidFill>
                <a:effectLst/>
                <a:latin typeface="Roboto" panose="02000000000000000000" pitchFamily="2" charset="0"/>
              </a:rPr>
              <a:t>2 Cr 5, 20 – 6,2</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22046" y="2145797"/>
            <a:ext cx="8892482" cy="1323439"/>
          </a:xfrm>
          <a:prstGeom prst="rect">
            <a:avLst/>
          </a:prstGeom>
          <a:noFill/>
        </p:spPr>
        <p:txBody>
          <a:bodyPr wrap="square">
            <a:spAutoFit/>
          </a:bodyPr>
          <a:lstStyle/>
          <a:p>
            <a:r>
              <a:rPr lang="vi-VN" sz="4000" b="0" i="0" dirty="0">
                <a:solidFill>
                  <a:schemeClr val="bg1"/>
                </a:solidFill>
                <a:effectLst/>
              </a:rPr>
              <a:t>Trích thư thứ hai của Thánh Phaolô Tông đồ gửi tín hữu Cô-rin-tô.</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7848" y="3469236"/>
            <a:ext cx="3643956" cy="1965151"/>
          </a:xfrm>
          <a:prstGeom prst="rect">
            <a:avLst/>
          </a:prstGeom>
        </p:spPr>
      </p:pic>
    </p:spTree>
    <p:extLst>
      <p:ext uri="{BB962C8B-B14F-4D97-AF65-F5344CB8AC3E}">
        <p14:creationId xmlns:p14="http://schemas.microsoft.com/office/powerpoint/2010/main" val="3254987861"/>
      </p:ext>
    </p:extLst>
  </p:cSld>
  <p:clrMapOvr>
    <a:masterClrMapping/>
  </p:clrMapOvr>
  <p:transition spd="med">
    <p:pull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11563" y="387383"/>
            <a:ext cx="7520873" cy="769441"/>
          </a:xfrm>
          <a:prstGeom prst="rect">
            <a:avLst/>
          </a:prstGeom>
          <a:noFill/>
        </p:spPr>
        <p:txBody>
          <a:bodyPr wrap="square" rtlCol="0">
            <a:spAutoFit/>
          </a:bodyPr>
          <a:lstStyle/>
          <a:p>
            <a:pPr algn="ctr"/>
            <a:r>
              <a:rPr lang="en-US" sz="4400" b="1" i="0" dirty="0" err="1">
                <a:solidFill>
                  <a:srgbClr val="FFFF00"/>
                </a:solidFill>
                <a:effectLst/>
                <a:latin typeface="Arial" panose="020B0604020202020204" pitchFamily="34" charset="0"/>
              </a:rPr>
              <a:t>Câu</a:t>
            </a:r>
            <a:r>
              <a:rPr lang="en-US" sz="4400" b="1" i="0" dirty="0">
                <a:solidFill>
                  <a:srgbClr val="FFFF00"/>
                </a:solidFill>
                <a:effectLst/>
                <a:latin typeface="Arial" panose="020B0604020202020204" pitchFamily="34" charset="0"/>
              </a:rPr>
              <a:t> </a:t>
            </a:r>
            <a:r>
              <a:rPr lang="en-US" sz="4400" b="1" i="0" dirty="0" err="1">
                <a:solidFill>
                  <a:srgbClr val="FFFF00"/>
                </a:solidFill>
                <a:effectLst/>
                <a:latin typeface="Arial" panose="020B0604020202020204" pitchFamily="34" charset="0"/>
              </a:rPr>
              <a:t>xướng</a:t>
            </a:r>
            <a:r>
              <a:rPr lang="en-US" sz="4400" b="1" i="0" dirty="0">
                <a:solidFill>
                  <a:srgbClr val="FFFF00"/>
                </a:solidFill>
                <a:effectLst/>
                <a:latin typeface="Arial" panose="020B0604020202020204" pitchFamily="34" charset="0"/>
              </a:rPr>
              <a:t> </a:t>
            </a:r>
            <a:r>
              <a:rPr lang="en-US" sz="4400" b="1" i="0" dirty="0" err="1">
                <a:solidFill>
                  <a:srgbClr val="FFFF00"/>
                </a:solidFill>
                <a:effectLst/>
                <a:latin typeface="Arial" panose="020B0604020202020204" pitchFamily="34" charset="0"/>
              </a:rPr>
              <a:t>trước</a:t>
            </a:r>
            <a:r>
              <a:rPr lang="en-US" sz="4400" b="1" i="0" dirty="0">
                <a:solidFill>
                  <a:srgbClr val="FFFF00"/>
                </a:solidFill>
                <a:effectLst/>
                <a:latin typeface="Arial" panose="020B0604020202020204" pitchFamily="34" charset="0"/>
              </a:rPr>
              <a:t> </a:t>
            </a:r>
            <a:r>
              <a:rPr lang="en-US" sz="4400" b="1" i="0" dirty="0" err="1">
                <a:solidFill>
                  <a:srgbClr val="FFFF00"/>
                </a:solidFill>
                <a:effectLst/>
                <a:latin typeface="Arial" panose="020B0604020202020204" pitchFamily="34" charset="0"/>
              </a:rPr>
              <a:t>Phúc</a:t>
            </a:r>
            <a:r>
              <a:rPr lang="en-US" sz="4400" b="1" i="0" dirty="0">
                <a:solidFill>
                  <a:srgbClr val="FFFF00"/>
                </a:solidFill>
                <a:effectLst/>
                <a:latin typeface="Arial" panose="020B0604020202020204" pitchFamily="34" charset="0"/>
              </a:rPr>
              <a:t> </a:t>
            </a:r>
            <a:r>
              <a:rPr lang="en-US" sz="4400" b="1" i="0" dirty="0" err="1">
                <a:solidFill>
                  <a:srgbClr val="FFFF00"/>
                </a:solidFill>
                <a:effectLst/>
                <a:latin typeface="Arial" panose="020B0604020202020204" pitchFamily="34" charset="0"/>
              </a:rPr>
              <a:t>Âm</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1253929"/>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b="0" i="0" dirty="0">
                <a:solidFill>
                  <a:srgbClr val="333333"/>
                </a:solidFill>
                <a:effectLst/>
                <a:latin typeface="Arial" panose="020B0604020202020204" pitchFamily="34" charset="0"/>
              </a:rPr>
              <a:t> </a:t>
            </a:r>
            <a:r>
              <a:rPr lang="vi-VN" sz="4400" i="0" dirty="0">
                <a:solidFill>
                  <a:schemeClr val="bg1"/>
                </a:solidFill>
                <a:effectLst/>
                <a:latin typeface="Roboto" panose="02000000000000000000" pitchFamily="2" charset="0"/>
              </a:rPr>
              <a:t>Ôi lạy Chúa, xin tạo cho con quả tim trong sạch. Xin ban lại cho con niềm vui ơn cứu độ.</a:t>
            </a:r>
            <a:endParaRPr lang="vi-VN" sz="4400" u="sng"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5C283C-8478-4F4F-B6F6-9F1646EA46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984" y="214269"/>
            <a:ext cx="1105509" cy="1105509"/>
          </a:xfrm>
          <a:prstGeom prst="rect">
            <a:avLst/>
          </a:prstGeom>
        </p:spPr>
      </p:pic>
      <p:pic>
        <p:nvPicPr>
          <p:cNvPr id="8" name="Picture 7">
            <a:extLst>
              <a:ext uri="{FF2B5EF4-FFF2-40B4-BE49-F238E27FC236}">
                <a16:creationId xmlns:a16="http://schemas.microsoft.com/office/drawing/2014/main" id="{AA0F3FFE-9557-43C9-8971-5939C4BDB4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739" y="214269"/>
            <a:ext cx="1105509" cy="1105509"/>
          </a:xfrm>
          <a:prstGeom prst="rect">
            <a:avLst/>
          </a:prstGeom>
        </p:spPr>
      </p:pic>
      <p:pic>
        <p:nvPicPr>
          <p:cNvPr id="9" name="Picture 8">
            <a:extLst>
              <a:ext uri="{FF2B5EF4-FFF2-40B4-BE49-F238E27FC236}">
                <a16:creationId xmlns:a16="http://schemas.microsoft.com/office/drawing/2014/main" id="{51332801-FE80-4772-A02F-F06E7C6643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 y="-167910"/>
            <a:ext cx="9144667" cy="5311410"/>
          </a:xfrm>
          <a:prstGeom prst="rect">
            <a:avLst/>
          </a:prstGeom>
        </p:spPr>
      </p:pic>
      <p:sp>
        <p:nvSpPr>
          <p:cNvPr id="11" name="TextBox 10">
            <a:extLst>
              <a:ext uri="{FF2B5EF4-FFF2-40B4-BE49-F238E27FC236}">
                <a16:creationId xmlns:a16="http://schemas.microsoft.com/office/drawing/2014/main" id="{94657001-8384-40EB-B076-FE2F911AA0EE}"/>
              </a:ext>
            </a:extLst>
          </p:cNvPr>
          <p:cNvSpPr txBox="1"/>
          <p:nvPr/>
        </p:nvSpPr>
        <p:spPr>
          <a:xfrm>
            <a:off x="1631493" y="3206732"/>
            <a:ext cx="7290923"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SÁU </a:t>
            </a:r>
            <a:r>
              <a:rPr lang="en-US" sz="2800" b="1" i="0" dirty="0">
                <a:solidFill>
                  <a:srgbClr val="FFFF00"/>
                </a:solidFill>
                <a:effectLst/>
                <a:latin typeface="Arial" panose="020B0604020202020204" pitchFamily="34" charset="0"/>
              </a:rPr>
              <a:t>SAU LỄ TRO</a:t>
            </a:r>
            <a:endParaRPr lang="en-US" sz="2800" b="1" dirty="0">
              <a:solidFill>
                <a:srgbClr val="FFFF00"/>
              </a:solidFill>
            </a:endParaRPr>
          </a:p>
        </p:txBody>
      </p:sp>
    </p:spTree>
    <p:extLst>
      <p:ext uri="{BB962C8B-B14F-4D97-AF65-F5344CB8AC3E}">
        <p14:creationId xmlns:p14="http://schemas.microsoft.com/office/powerpoint/2010/main" val="315430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892</TotalTime>
  <Words>217</Words>
  <Application>Microsoft Office PowerPoint</Application>
  <PresentationFormat>On-screen Show (16:9)</PresentationFormat>
  <Paragraphs>21</Paragraphs>
  <Slides>13</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77</cp:revision>
  <dcterms:created xsi:type="dcterms:W3CDTF">2018-11-13T15:52:26Z</dcterms:created>
  <dcterms:modified xsi:type="dcterms:W3CDTF">2026-02-10T23:01:28Z</dcterms:modified>
</cp:coreProperties>
</file>