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51" r:id="rId7"/>
    <p:sldId id="278" r:id="rId8"/>
    <p:sldId id="282" r:id="rId9"/>
    <p:sldId id="283" r:id="rId10"/>
    <p:sldId id="352"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46E17-F70D-4ADA-92D6-2C4725F9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F79694B9-CBBD-4088-9C0B-6275A3384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640" y="64737"/>
            <a:ext cx="1051964" cy="1051964"/>
          </a:xfrm>
          <a:prstGeom prst="rect">
            <a:avLst/>
          </a:prstGeom>
        </p:spPr>
      </p:pic>
      <p:sp>
        <p:nvSpPr>
          <p:cNvPr id="8" name="TextBox 7">
            <a:extLst>
              <a:ext uri="{FF2B5EF4-FFF2-40B4-BE49-F238E27FC236}">
                <a16:creationId xmlns:a16="http://schemas.microsoft.com/office/drawing/2014/main" id="{84D4EAD3-052B-4207-B138-274AE543E47D}"/>
              </a:ext>
            </a:extLst>
          </p:cNvPr>
          <p:cNvSpPr txBox="1"/>
          <p:nvPr/>
        </p:nvSpPr>
        <p:spPr>
          <a:xfrm>
            <a:off x="1974457" y="3212401"/>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677752"/>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 </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en-US" sz="4400" b="1" i="1" dirty="0">
                <a:solidFill>
                  <a:schemeClr val="bg1"/>
                </a:solidFill>
                <a:effectLst/>
                <a:latin typeface="Arial" panose="020B0604020202020204" pitchFamily="34" charset="0"/>
              </a:rPr>
              <a:t>“</a:t>
            </a:r>
            <a:r>
              <a:rPr lang="en-US" sz="4400" b="1" i="1" dirty="0" err="1">
                <a:solidFill>
                  <a:schemeClr val="bg1"/>
                </a:solidFill>
                <a:effectLst/>
                <a:latin typeface="Arial" panose="020B0604020202020204" pitchFamily="34" charset="0"/>
              </a:rPr>
              <a:t>Chỉ</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có</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một</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thân</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thể</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một</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Chúa</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một</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đức</a:t>
            </a:r>
            <a:r>
              <a:rPr lang="en-US" sz="4400" b="1" i="1" dirty="0">
                <a:solidFill>
                  <a:schemeClr val="bg1"/>
                </a:solidFill>
                <a:effectLst/>
                <a:latin typeface="Arial" panose="020B0604020202020204" pitchFamily="34" charset="0"/>
              </a:rPr>
              <a:t> tin </a:t>
            </a:r>
            <a:r>
              <a:rPr lang="en-US" sz="4400" b="1" i="1" dirty="0" err="1">
                <a:solidFill>
                  <a:schemeClr val="bg1"/>
                </a:solidFill>
                <a:effectLst/>
                <a:latin typeface="Arial" panose="020B0604020202020204" pitchFamily="34" charset="0"/>
              </a:rPr>
              <a:t>và</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một</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phép</a:t>
            </a:r>
            <a:r>
              <a:rPr lang="en-US" sz="4400" b="1" i="1" dirty="0">
                <a:solidFill>
                  <a:schemeClr val="bg1"/>
                </a:solidFill>
                <a:effectLst/>
                <a:latin typeface="Arial" panose="020B0604020202020204" pitchFamily="34" charset="0"/>
              </a:rPr>
              <a:t> </a:t>
            </a:r>
            <a:r>
              <a:rPr lang="en-US" sz="4400" b="1" i="1" dirty="0" err="1">
                <a:solidFill>
                  <a:schemeClr val="bg1"/>
                </a:solidFill>
                <a:effectLst/>
                <a:latin typeface="Arial" panose="020B0604020202020204" pitchFamily="34" charset="0"/>
              </a:rPr>
              <a:t>rửa</a:t>
            </a:r>
            <a:r>
              <a:rPr lang="en-US" sz="4400" b="1" i="1" dirty="0">
                <a:solidFill>
                  <a:schemeClr val="bg1"/>
                </a:solidFill>
                <a:effectLst/>
                <a:latin typeface="Arial" panose="020B0604020202020204" pitchFamily="34" charset="0"/>
              </a:rPr>
              <a:t>”.</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rgbClr val="3A3A3A"/>
                </a:solidFill>
                <a:effectLst/>
                <a:latin typeface="Roboto" panose="02000000000000000000" pitchFamily="2" charset="0"/>
              </a:rPr>
              <a:t> </a:t>
            </a:r>
            <a:r>
              <a:rPr lang="en-US" sz="3600" b="0" i="0" dirty="0">
                <a:solidFill>
                  <a:schemeClr val="bg1"/>
                </a:solidFill>
                <a:effectLst/>
                <a:latin typeface="Arial" panose="020B0604020202020204" pitchFamily="34" charset="0"/>
              </a:rPr>
              <a:t>Ep 4, 1-6</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251518" y="2739950"/>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Phalô Tông đồ </a:t>
            </a:r>
            <a:endParaRPr lang="en-US" sz="4000" b="0" i="0" dirty="0">
              <a:solidFill>
                <a:schemeClr val="bg1"/>
              </a:solidFill>
              <a:effectLst/>
              <a:latin typeface="Arial" panose="020B0604020202020204" pitchFamily="34" charset="0"/>
            </a:endParaRPr>
          </a:p>
          <a:p>
            <a:r>
              <a:rPr lang="vi-VN" sz="4000" b="0" i="0" dirty="0">
                <a:solidFill>
                  <a:schemeClr val="bg1"/>
                </a:solidFill>
                <a:effectLst/>
                <a:latin typeface="Arial" panose="020B0604020202020204" pitchFamily="34" charset="0"/>
              </a:rPr>
              <a:t>gửi tín hữu </a:t>
            </a:r>
            <a:r>
              <a:rPr lang="en-US" sz="4000" b="0" i="0" dirty="0" err="1">
                <a:solidFill>
                  <a:schemeClr val="bg1"/>
                </a:solidFill>
                <a:effectLst/>
                <a:latin typeface="Arial" panose="020B0604020202020204" pitchFamily="34" charset="0"/>
              </a:rPr>
              <a:t>Êphêxô</a:t>
            </a:r>
            <a:r>
              <a:rPr lang="en-US" sz="4000" b="0" i="0" dirty="0">
                <a:solidFill>
                  <a:schemeClr val="bg1"/>
                </a:solidFill>
                <a:effectLst/>
                <a:latin typeface="Arial" panose="020B0604020202020204" pitchFamily="34" charset="0"/>
              </a:rPr>
              <a:t>.</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8014" y="3528339"/>
            <a:ext cx="3160225" cy="170428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Lạy Chúa, đó là dòng dõi người tìm kiếm long nhan Chúa (x. c. 6).</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1009482" y="1069216"/>
            <a:ext cx="7125036" cy="646331"/>
          </a:xfrm>
          <a:prstGeom prst="rect">
            <a:avLst/>
          </a:prstGeom>
          <a:noFill/>
        </p:spPr>
        <p:txBody>
          <a:bodyPr wrap="square">
            <a:spAutoFit/>
          </a:bodyPr>
          <a:lstStyle/>
          <a:p>
            <a:pPr algn="ctr"/>
            <a:r>
              <a:rPr lang="de-DE" sz="3600" b="0" i="0" dirty="0">
                <a:solidFill>
                  <a:schemeClr val="bg1"/>
                </a:solidFill>
                <a:effectLst/>
                <a:latin typeface="Arial" panose="020B0604020202020204" pitchFamily="34" charset="0"/>
              </a:rPr>
              <a:t>Tv 23, 1-2. 3-4ab. 5-6</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Ga 15, 15b</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04800"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vi-VN" sz="4000" i="0" dirty="0">
                <a:solidFill>
                  <a:schemeClr val="bg1"/>
                </a:solidFill>
                <a:effectLst/>
                <a:latin typeface="Arial" panose="020B0604020202020204" pitchFamily="34" charset="0"/>
              </a:rPr>
              <a:t>– Chúa phán: “Thầy gọi các con là bạn hữu, vì tất cả những gì Thầy đã nghe biết nơi Cha Thầy, thì Thầy đã cho các con biết”. –</a:t>
            </a:r>
            <a:r>
              <a:rPr lang="en-US" sz="4000" i="0" dirty="0">
                <a:solidFill>
                  <a:schemeClr val="bg1"/>
                </a:solidFill>
                <a:effectLst/>
                <a:latin typeface="Arial" panose="020B0604020202020204" pitchFamily="34" charset="0"/>
              </a:rPr>
              <a:t>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46E17-F70D-4ADA-92D6-2C4725F9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F79694B9-CBBD-4088-9C0B-6275A3384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640" y="64737"/>
            <a:ext cx="1051964" cy="1051964"/>
          </a:xfrm>
          <a:prstGeom prst="rect">
            <a:avLst/>
          </a:prstGeom>
        </p:spPr>
      </p:pic>
      <p:sp>
        <p:nvSpPr>
          <p:cNvPr id="8" name="TextBox 7">
            <a:extLst>
              <a:ext uri="{FF2B5EF4-FFF2-40B4-BE49-F238E27FC236}">
                <a16:creationId xmlns:a16="http://schemas.microsoft.com/office/drawing/2014/main" id="{84D4EAD3-052B-4207-B138-274AE543E47D}"/>
              </a:ext>
            </a:extLst>
          </p:cNvPr>
          <p:cNvSpPr txBox="1"/>
          <p:nvPr/>
        </p:nvSpPr>
        <p:spPr>
          <a:xfrm>
            <a:off x="1982549" y="3058652"/>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12, 54-59</a:t>
            </a:r>
            <a:endParaRPr lang="en-US" sz="3600" b="1" dirty="0">
              <a:solidFill>
                <a:srgbClr val="FFFF00"/>
              </a:solidFill>
            </a:endParaRPr>
          </a:p>
        </p:txBody>
      </p:sp>
    </p:spTree>
    <p:extLst>
      <p:ext uri="{BB962C8B-B14F-4D97-AF65-F5344CB8AC3E}">
        <p14:creationId xmlns:p14="http://schemas.microsoft.com/office/powerpoint/2010/main" val="122361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79175"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46E17-F70D-4ADA-92D6-2C4725F98C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Picture 6">
            <a:extLst>
              <a:ext uri="{FF2B5EF4-FFF2-40B4-BE49-F238E27FC236}">
                <a16:creationId xmlns:a16="http://schemas.microsoft.com/office/drawing/2014/main" id="{F79694B9-CBBD-4088-9C0B-6275A3384C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640" y="64737"/>
            <a:ext cx="1051964" cy="1051964"/>
          </a:xfrm>
          <a:prstGeom prst="rect">
            <a:avLst/>
          </a:prstGeom>
        </p:spPr>
      </p:pic>
      <p:sp>
        <p:nvSpPr>
          <p:cNvPr id="8" name="TextBox 7">
            <a:extLst>
              <a:ext uri="{FF2B5EF4-FFF2-40B4-BE49-F238E27FC236}">
                <a16:creationId xmlns:a16="http://schemas.microsoft.com/office/drawing/2014/main" id="{84D4EAD3-052B-4207-B138-274AE543E47D}"/>
              </a:ext>
            </a:extLst>
          </p:cNvPr>
          <p:cNvSpPr txBox="1"/>
          <p:nvPr/>
        </p:nvSpPr>
        <p:spPr>
          <a:xfrm>
            <a:off x="1974457" y="3212401"/>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SÁU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spTree>
    <p:extLst>
      <p:ext uri="{BB962C8B-B14F-4D97-AF65-F5344CB8AC3E}">
        <p14:creationId xmlns:p14="http://schemas.microsoft.com/office/powerpoint/2010/main" val="654341202"/>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1072</TotalTime>
  <Words>234</Words>
  <Application>Microsoft Office PowerPoint</Application>
  <PresentationFormat>On-screen Show (16:9)</PresentationFormat>
  <Paragraphs>17</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95</cp:revision>
  <dcterms:created xsi:type="dcterms:W3CDTF">2018-11-13T15:52:26Z</dcterms:created>
  <dcterms:modified xsi:type="dcterms:W3CDTF">2026-10-02T22:51:15Z</dcterms:modified>
</cp:coreProperties>
</file>