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4" r:id="rId11"/>
    <p:sldId id="1046" r:id="rId12"/>
    <p:sldId id="346" r:id="rId13"/>
    <p:sldId id="445" r:id="rId14"/>
    <p:sldId id="108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7/10/2025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12404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94013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7/10/2025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7/10/2025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7/10/2025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7/10/2025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7/10/2025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7/10/2025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7/10/2025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4A99EE6-9D3A-4946-B44D-2A649DAECC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96840"/>
          </a:xfrm>
        </p:spPr>
      </p:pic>
      <p:pic>
        <p:nvPicPr>
          <p:cNvPr id="11" name="Picture 10">
            <a:extLst>
              <a:ext uri="{FF2B5EF4-FFF2-40B4-BE49-F238E27FC236}">
                <a16:creationId xmlns:a16="http://schemas.microsoft.com/office/drawing/2014/main" id="{2276154B-CC5E-4746-AE01-382083D59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3" name="TextBox 12">
            <a:extLst>
              <a:ext uri="{FF2B5EF4-FFF2-40B4-BE49-F238E27FC236}">
                <a16:creationId xmlns:a16="http://schemas.microsoft.com/office/drawing/2014/main" id="{D249509E-A097-4066-B211-E68E0823599E}"/>
              </a:ext>
            </a:extLst>
          </p:cNvPr>
          <p:cNvSpPr txBox="1"/>
          <p:nvPr/>
        </p:nvSpPr>
        <p:spPr>
          <a:xfrm>
            <a:off x="1447800" y="3409950"/>
            <a:ext cx="6477000"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THỨ TƯ TUẦN XVI THƯỜNG NIÊN C</a:t>
            </a:r>
            <a:endParaRPr lang="en-US" sz="2800" b="1" dirty="0">
              <a:solidFill>
                <a:srgbClr val="FF00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4A99EE6-9D3A-4946-B44D-2A649DAECC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196840"/>
          </a:xfrm>
        </p:spPr>
      </p:pic>
      <p:pic>
        <p:nvPicPr>
          <p:cNvPr id="11" name="Picture 10">
            <a:extLst>
              <a:ext uri="{FF2B5EF4-FFF2-40B4-BE49-F238E27FC236}">
                <a16:creationId xmlns:a16="http://schemas.microsoft.com/office/drawing/2014/main" id="{2276154B-CC5E-4746-AE01-382083D59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3" name="TextBox 12">
            <a:extLst>
              <a:ext uri="{FF2B5EF4-FFF2-40B4-BE49-F238E27FC236}">
                <a16:creationId xmlns:a16="http://schemas.microsoft.com/office/drawing/2014/main" id="{D249509E-A097-4066-B211-E68E0823599E}"/>
              </a:ext>
            </a:extLst>
          </p:cNvPr>
          <p:cNvSpPr txBox="1"/>
          <p:nvPr/>
        </p:nvSpPr>
        <p:spPr>
          <a:xfrm>
            <a:off x="1447800" y="3409950"/>
            <a:ext cx="6477000" cy="523220"/>
          </a:xfrm>
          <a:prstGeom prst="rect">
            <a:avLst/>
          </a:prstGeom>
          <a:noFill/>
        </p:spPr>
        <p:txBody>
          <a:bodyPr wrap="square">
            <a:spAutoFit/>
          </a:bodyPr>
          <a:lstStyle/>
          <a:p>
            <a:r>
              <a:rPr lang="en-US" sz="2800" b="1" i="0" dirty="0">
                <a:solidFill>
                  <a:srgbClr val="FF0000"/>
                </a:solidFill>
                <a:effectLst/>
                <a:latin typeface="Arial" panose="020B0604020202020204" pitchFamily="34" charset="0"/>
              </a:rPr>
              <a:t>THỨ TƯ TUẦN XVI THƯỜNG NIÊN C</a:t>
            </a:r>
            <a:endParaRPr lang="en-US" sz="2800" b="1" dirty="0">
              <a:solidFill>
                <a:srgbClr val="FF0000"/>
              </a:solidFill>
            </a:endParaRPr>
          </a:p>
        </p:txBody>
      </p:sp>
    </p:spTree>
    <p:extLst>
      <p:ext uri="{BB962C8B-B14F-4D97-AF65-F5344CB8AC3E}">
        <p14:creationId xmlns:p14="http://schemas.microsoft.com/office/powerpoint/2010/main" val="2092752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971550"/>
            <a:ext cx="8610600" cy="3276599"/>
          </a:xfrm>
        </p:spPr>
        <p:txBody>
          <a:bodyPr>
            <a:normAutofit fontScale="90000"/>
          </a:bodyPr>
          <a:lstStyle/>
          <a:p>
            <a:pPr algn="just"/>
            <a:r>
              <a:rPr lang="en-US" b="1" i="0" dirty="0" err="1">
                <a:solidFill>
                  <a:schemeClr val="bg1"/>
                </a:solidFill>
                <a:effectLst/>
                <a:latin typeface="Arial" panose="020B0604020202020204" pitchFamily="34" charset="0"/>
              </a:rPr>
              <a:t>Kìa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đang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đỡ</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tâm</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hồn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nguyện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hiến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lễ</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lên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ca </a:t>
            </a:r>
            <a:r>
              <a:rPr lang="en-US" b="1" i="0" dirty="0" err="1">
                <a:solidFill>
                  <a:schemeClr val="bg1"/>
                </a:solidFill>
                <a:effectLst/>
                <a:latin typeface="Arial" panose="020B0604020202020204" pitchFamily="34" charset="0"/>
              </a:rPr>
              <a:t>tụng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vì</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danh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hảo</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140553"/>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err="1">
                <a:solidFill>
                  <a:schemeClr val="bg1"/>
                </a:solidFill>
                <a:effectLst/>
                <a:latin typeface="Arial" panose="020B0604020202020204" pitchFamily="34" charset="0"/>
              </a:rPr>
              <a:t>Xh</a:t>
            </a:r>
            <a:r>
              <a:rPr lang="en-US" sz="4000" b="0" i="0" dirty="0">
                <a:solidFill>
                  <a:schemeClr val="bg1"/>
                </a:solidFill>
                <a:effectLst/>
                <a:latin typeface="Arial" panose="020B0604020202020204" pitchFamily="34" charset="0"/>
              </a:rPr>
              <a:t> 16, 1-5. 9-15</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54465"/>
            <a:ext cx="4343400" cy="2231885"/>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800767"/>
          </a:xfrm>
          <a:prstGeom prst="rect">
            <a:avLst/>
          </a:prstGeom>
          <a:noFill/>
        </p:spPr>
        <p:txBody>
          <a:bodyPr wrap="square">
            <a:spAutoFit/>
          </a:bodyPr>
          <a:lstStyle/>
          <a:p>
            <a:pPr algn="just"/>
            <a:r>
              <a:rPr lang="vi-VN" sz="4400" b="1" i="1" dirty="0">
                <a:solidFill>
                  <a:schemeClr val="bg1"/>
                </a:solidFill>
                <a:effectLst/>
                <a:latin typeface="Arial" panose="020B0604020202020204" pitchFamily="34" charset="0"/>
              </a:rPr>
              <a:t>“Ta sẽ cho mưa bánh từ trời rơi xuống”.</a:t>
            </a:r>
            <a:endParaRPr lang="vi-VN" sz="4400" b="1" i="0" dirty="0">
              <a:solidFill>
                <a:schemeClr val="bg1"/>
              </a:solidFill>
              <a:effectLst/>
              <a:latin typeface="Helvetica Neue"/>
            </a:endParaRPr>
          </a:p>
          <a:p>
            <a:br>
              <a:rPr lang="vi-VN" sz="4400" dirty="0"/>
            </a:br>
            <a:endParaRPr lang="vi-VN" sz="44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358140" y="2146579"/>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Xuất</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Hành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Chúa đã ban cho họ được bánh bởi trời (c. 24b).</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28600" y="1276350"/>
            <a:ext cx="8686800" cy="769441"/>
          </a:xfrm>
          <a:prstGeom prst="rect">
            <a:avLst/>
          </a:prstGeom>
          <a:noFill/>
        </p:spPr>
        <p:txBody>
          <a:bodyPr wrap="square" rtlCol="0">
            <a:spAutoFit/>
          </a:bodyPr>
          <a:lstStyle/>
          <a:p>
            <a:r>
              <a:rPr lang="en-US" sz="4400" b="0" i="0" dirty="0">
                <a:solidFill>
                  <a:schemeClr val="bg1"/>
                </a:solidFill>
                <a:effectLst/>
                <a:latin typeface="Arial" panose="020B0604020202020204" pitchFamily="34" charset="0"/>
              </a:rPr>
              <a:t>Tv 77, 18-19. 23-24. 25-26. 27-28</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Nếu ai yêu mến Thầy, thì sẽ giữ lời Thầy, và Cha Thầy sẽ yêu mến người ấy, và Chúng Ta sẽ đến và ở trong người ấy. –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74A99EE6-9D3A-4946-B44D-2A649DAECC6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430"/>
            <a:ext cx="9144000" cy="5196840"/>
          </a:xfrm>
        </p:spPr>
      </p:pic>
      <p:pic>
        <p:nvPicPr>
          <p:cNvPr id="11" name="Picture 10">
            <a:extLst>
              <a:ext uri="{FF2B5EF4-FFF2-40B4-BE49-F238E27FC236}">
                <a16:creationId xmlns:a16="http://schemas.microsoft.com/office/drawing/2014/main" id="{2276154B-CC5E-4746-AE01-382083D594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61950"/>
            <a:ext cx="1066800" cy="1066800"/>
          </a:xfrm>
          <a:prstGeom prst="rect">
            <a:avLst/>
          </a:prstGeom>
        </p:spPr>
      </p:pic>
      <p:sp>
        <p:nvSpPr>
          <p:cNvPr id="13" name="TextBox 12">
            <a:extLst>
              <a:ext uri="{FF2B5EF4-FFF2-40B4-BE49-F238E27FC236}">
                <a16:creationId xmlns:a16="http://schemas.microsoft.com/office/drawing/2014/main" id="{D249509E-A097-4066-B211-E68E0823599E}"/>
              </a:ext>
            </a:extLst>
          </p:cNvPr>
          <p:cNvSpPr txBox="1"/>
          <p:nvPr/>
        </p:nvSpPr>
        <p:spPr>
          <a:xfrm>
            <a:off x="3962400" y="3486150"/>
            <a:ext cx="6477000" cy="523220"/>
          </a:xfrm>
          <a:prstGeom prst="rect">
            <a:avLst/>
          </a:prstGeom>
          <a:noFill/>
        </p:spPr>
        <p:txBody>
          <a:bodyPr wrap="square">
            <a:spAutoFit/>
          </a:bodyPr>
          <a:lstStyle/>
          <a:p>
            <a:r>
              <a:rPr lang="en-US" sz="2800" b="1" i="0" dirty="0" err="1">
                <a:solidFill>
                  <a:srgbClr val="C00000"/>
                </a:solidFill>
                <a:effectLst/>
                <a:latin typeface="Arial" panose="020B0604020202020204" pitchFamily="34" charset="0"/>
              </a:rPr>
              <a:t>Phúc</a:t>
            </a:r>
            <a:r>
              <a:rPr lang="en-US" sz="2800" b="1" i="0" dirty="0">
                <a:solidFill>
                  <a:srgbClr val="C00000"/>
                </a:solidFill>
                <a:effectLst/>
                <a:latin typeface="Arial" panose="020B0604020202020204" pitchFamily="34" charset="0"/>
              </a:rPr>
              <a:t> </a:t>
            </a:r>
            <a:r>
              <a:rPr lang="en-US" sz="2800" b="1" i="0" dirty="0" err="1">
                <a:solidFill>
                  <a:srgbClr val="C00000"/>
                </a:solidFill>
                <a:effectLst/>
                <a:latin typeface="Arial" panose="020B0604020202020204" pitchFamily="34" charset="0"/>
              </a:rPr>
              <a:t>Âm</a:t>
            </a:r>
            <a:r>
              <a:rPr lang="en-US" sz="2800" b="1" i="0" dirty="0">
                <a:solidFill>
                  <a:srgbClr val="C00000"/>
                </a:solidFill>
                <a:effectLst/>
                <a:latin typeface="Arial" panose="020B0604020202020204" pitchFamily="34" charset="0"/>
              </a:rPr>
              <a:t>: Mt 13, 1-9</a:t>
            </a:r>
            <a:endParaRPr lang="en-US" sz="2800" b="1" dirty="0">
              <a:solidFill>
                <a:srgbClr val="C00000"/>
              </a:solidFill>
            </a:endParaRPr>
          </a:p>
        </p:txBody>
      </p:sp>
    </p:spTree>
    <p:extLst>
      <p:ext uri="{BB962C8B-B14F-4D97-AF65-F5344CB8AC3E}">
        <p14:creationId xmlns:p14="http://schemas.microsoft.com/office/powerpoint/2010/main" val="1172316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71550"/>
            <a:ext cx="8382000" cy="3619499"/>
          </a:xfrm>
        </p:spPr>
        <p:txBody>
          <a:bodyPr>
            <a:noAutofit/>
          </a:bodyPr>
          <a:lstStyle/>
          <a:p>
            <a:pPr algn="just"/>
            <a:r>
              <a:rPr lang="vi-VN" b="1" i="0" dirty="0">
                <a:solidFill>
                  <a:schemeClr val="bg1"/>
                </a:solidFill>
                <a:effectLst/>
                <a:latin typeface="Arial" panose="020B0604020202020204" pitchFamily="34" charset="0"/>
              </a:rPr>
              <a:t>Chúa đã làm những điều lạ lùng đáng ghi nhớ, Chúa thật là Đấng nhân hậu và từ bi; Người đã ban lương thực cho những ai tôn sợ Người.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1316</TotalTime>
  <Words>208</Words>
  <Application>Microsoft Office PowerPoint</Application>
  <PresentationFormat>On-screen Show (16:9)</PresentationFormat>
  <Paragraphs>22</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Kìa Thiên Chúa phù trợ tôi, Chúa đang nâng đỡ tâm hồn tôi. Tôi đã tự nguyện hiến dâng lễ vật lên Chúa, và lạy Chúa, tôi sẽ ca tụng danh Ngài, vì danh Ngài thiện hảo.</vt:lpstr>
      <vt:lpstr>PowerPoint Presentation</vt:lpstr>
      <vt:lpstr>Ðáp:  Chúa đã ban cho họ được bánh bởi trời (c. 24b).</vt:lpstr>
      <vt:lpstr>Alleluia, alleluia! – Nếu ai yêu mến Thầy, thì sẽ giữ lời Thầy, và Cha Thầy sẽ yêu mến người ấy, và Chúng Ta sẽ đến và ở trong người ấy. –  Alleluia.</vt:lpstr>
      <vt:lpstr>PowerPoint Presentation</vt:lpstr>
      <vt:lpstr>PowerPoint Presentation</vt:lpstr>
      <vt:lpstr>Chúa đã làm những điều lạ lùng đáng ghi nhớ, Chúa thật là Đấng nhân hậu và từ bi; Người đã ban lương thực cho những ai tôn sợ Người.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159</cp:revision>
  <dcterms:created xsi:type="dcterms:W3CDTF">2021-12-05T01:20:54Z</dcterms:created>
  <dcterms:modified xsi:type="dcterms:W3CDTF">2025-07-10T05:17:05Z</dcterms:modified>
</cp:coreProperties>
</file>