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8" r:id="rId2"/>
  </p:sldMasterIdLst>
  <p:notesMasterIdLst>
    <p:notesMasterId r:id="rId25"/>
  </p:notesMasterIdLst>
  <p:sldIdLst>
    <p:sldId id="477" r:id="rId3"/>
    <p:sldId id="478" r:id="rId4"/>
    <p:sldId id="387" r:id="rId5"/>
    <p:sldId id="480" r:id="rId6"/>
    <p:sldId id="463" r:id="rId7"/>
    <p:sldId id="482" r:id="rId8"/>
    <p:sldId id="461" r:id="rId9"/>
    <p:sldId id="414" r:id="rId10"/>
    <p:sldId id="422" r:id="rId11"/>
    <p:sldId id="433" r:id="rId12"/>
    <p:sldId id="484" r:id="rId13"/>
    <p:sldId id="256" r:id="rId14"/>
    <p:sldId id="358" r:id="rId15"/>
    <p:sldId id="479" r:id="rId16"/>
    <p:sldId id="370" r:id="rId17"/>
    <p:sldId id="481" r:id="rId18"/>
    <p:sldId id="475" r:id="rId19"/>
    <p:sldId id="483" r:id="rId20"/>
    <p:sldId id="485" r:id="rId21"/>
    <p:sldId id="486" r:id="rId22"/>
    <p:sldId id="487" r:id="rId23"/>
    <p:sldId id="476"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2</a:t>
            </a:fld>
            <a:endParaRPr lang="en-US"/>
          </a:p>
        </p:txBody>
      </p:sp>
    </p:spTree>
    <p:extLst>
      <p:ext uri="{BB962C8B-B14F-4D97-AF65-F5344CB8AC3E}">
        <p14:creationId xmlns:p14="http://schemas.microsoft.com/office/powerpoint/2010/main" val="368444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219153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15</a:t>
            </a:fld>
            <a:endParaRPr lang="en-US"/>
          </a:p>
        </p:txBody>
      </p:sp>
    </p:spTree>
    <p:extLst>
      <p:ext uri="{BB962C8B-B14F-4D97-AF65-F5344CB8AC3E}">
        <p14:creationId xmlns:p14="http://schemas.microsoft.com/office/powerpoint/2010/main" val="350472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D834-1194-4439-83E4-8A5F13326B81}"/>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4763188C-60A5-4A68-9D3A-A29FEB685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09002" cy="5143500"/>
          </a:xfrm>
          <a:prstGeom prst="rect">
            <a:avLst/>
          </a:prstGeom>
        </p:spPr>
      </p:pic>
      <p:sp>
        <p:nvSpPr>
          <p:cNvPr id="5" name="TextBox 4">
            <a:extLst>
              <a:ext uri="{FF2B5EF4-FFF2-40B4-BE49-F238E27FC236}">
                <a16:creationId xmlns:a16="http://schemas.microsoft.com/office/drawing/2014/main" id="{E5C308FA-935B-4ED7-BB66-884C484FF3B0}"/>
              </a:ext>
            </a:extLst>
          </p:cNvPr>
          <p:cNvSpPr txBox="1"/>
          <p:nvPr/>
        </p:nvSpPr>
        <p:spPr>
          <a:xfrm>
            <a:off x="3810000" y="2876550"/>
            <a:ext cx="5334000" cy="523220"/>
          </a:xfrm>
          <a:prstGeom prst="rect">
            <a:avLst/>
          </a:prstGeom>
          <a:noFill/>
        </p:spPr>
        <p:txBody>
          <a:bodyPr wrap="square">
            <a:spAutoFit/>
          </a:bodyPr>
          <a:lstStyle/>
          <a:p>
            <a:pPr algn="l"/>
            <a:r>
              <a:rPr lang="en-US" sz="2800" b="1" i="0" cap="all" dirty="0">
                <a:solidFill>
                  <a:srgbClr val="C00000"/>
                </a:solidFill>
                <a:effectLst/>
                <a:latin typeface="Arial" panose="020B0604020202020204" pitchFamily="34" charset="0"/>
              </a:rPr>
              <a:t>THỨ </a:t>
            </a:r>
            <a:r>
              <a:rPr lang="en-US" sz="2800" b="1" i="0" cap="all" dirty="0" err="1">
                <a:solidFill>
                  <a:srgbClr val="C00000"/>
                </a:solidFill>
                <a:effectLst/>
                <a:latin typeface="Arial" panose="020B0604020202020204" pitchFamily="34" charset="0"/>
              </a:rPr>
              <a:t>Tư</a:t>
            </a:r>
            <a:r>
              <a:rPr lang="en-US" sz="2800" b="1" i="0" cap="all" dirty="0">
                <a:solidFill>
                  <a:srgbClr val="C00000"/>
                </a:solidFill>
                <a:effectLst/>
                <a:latin typeface="Arial" panose="020B0604020202020204" pitchFamily="34" charset="0"/>
              </a:rPr>
              <a:t> TUẦN IV PHỤC SINH</a:t>
            </a:r>
            <a:endParaRPr lang="en-US" sz="2800" b="1" i="0" dirty="0">
              <a:solidFill>
                <a:srgbClr val="C00000"/>
              </a:solidFill>
              <a:effectLst/>
              <a:latin typeface="Helvetica Neue"/>
            </a:endParaRPr>
          </a:p>
        </p:txBody>
      </p:sp>
    </p:spTree>
    <p:extLst>
      <p:ext uri="{BB962C8B-B14F-4D97-AF65-F5344CB8AC3E}">
        <p14:creationId xmlns:p14="http://schemas.microsoft.com/office/powerpoint/2010/main" val="91615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D834-1194-4439-83E4-8A5F13326B81}"/>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4763188C-60A5-4A68-9D3A-A29FEB685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09002" cy="5143500"/>
          </a:xfrm>
          <a:prstGeom prst="rect">
            <a:avLst/>
          </a:prstGeom>
        </p:spPr>
      </p:pic>
      <p:sp>
        <p:nvSpPr>
          <p:cNvPr id="5" name="TextBox 4">
            <a:extLst>
              <a:ext uri="{FF2B5EF4-FFF2-40B4-BE49-F238E27FC236}">
                <a16:creationId xmlns:a16="http://schemas.microsoft.com/office/drawing/2014/main" id="{E5C308FA-935B-4ED7-BB66-884C484FF3B0}"/>
              </a:ext>
            </a:extLst>
          </p:cNvPr>
          <p:cNvSpPr txBox="1"/>
          <p:nvPr/>
        </p:nvSpPr>
        <p:spPr>
          <a:xfrm>
            <a:off x="3810000" y="2876550"/>
            <a:ext cx="5334000" cy="523220"/>
          </a:xfrm>
          <a:prstGeom prst="rect">
            <a:avLst/>
          </a:prstGeom>
          <a:noFill/>
        </p:spPr>
        <p:txBody>
          <a:bodyPr wrap="square">
            <a:spAutoFit/>
          </a:bodyPr>
          <a:lstStyle/>
          <a:p>
            <a:pPr algn="l"/>
            <a:r>
              <a:rPr lang="en-US" sz="2800" b="1" i="0" cap="all" dirty="0">
                <a:solidFill>
                  <a:srgbClr val="C00000"/>
                </a:solidFill>
                <a:effectLst/>
                <a:latin typeface="Arial" panose="020B0604020202020204" pitchFamily="34" charset="0"/>
              </a:rPr>
              <a:t>THỨ </a:t>
            </a:r>
            <a:r>
              <a:rPr lang="en-US" sz="2800" b="1" i="0" cap="all" dirty="0" err="1">
                <a:solidFill>
                  <a:srgbClr val="C00000"/>
                </a:solidFill>
                <a:effectLst/>
                <a:latin typeface="Arial" panose="020B0604020202020204" pitchFamily="34" charset="0"/>
              </a:rPr>
              <a:t>Tư</a:t>
            </a:r>
            <a:r>
              <a:rPr lang="en-US" sz="2800" b="1" i="0" cap="all" dirty="0">
                <a:solidFill>
                  <a:srgbClr val="C00000"/>
                </a:solidFill>
                <a:effectLst/>
                <a:latin typeface="Arial" panose="020B0604020202020204" pitchFamily="34" charset="0"/>
              </a:rPr>
              <a:t> TUẦN IV PHỤC SINH</a:t>
            </a:r>
            <a:endParaRPr lang="en-US" sz="2800" b="1" i="0" dirty="0">
              <a:solidFill>
                <a:srgbClr val="C00000"/>
              </a:solidFill>
              <a:effectLst/>
              <a:latin typeface="Helvetica Neue"/>
            </a:endParaRPr>
          </a:p>
        </p:txBody>
      </p:sp>
    </p:spTree>
    <p:extLst>
      <p:ext uri="{BB962C8B-B14F-4D97-AF65-F5344CB8AC3E}">
        <p14:creationId xmlns:p14="http://schemas.microsoft.com/office/powerpoint/2010/main" val="5563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hánh Matthia">
            <a:extLst>
              <a:ext uri="{FF2B5EF4-FFF2-40B4-BE49-F238E27FC236}">
                <a16:creationId xmlns:a16="http://schemas.microsoft.com/office/drawing/2014/main" id="{C81A5517-103B-4579-BDBC-16FC329F7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6FB791F-67F6-4B3B-8DFF-9E5250FC0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Tree>
    <p:extLst>
      <p:ext uri="{BB962C8B-B14F-4D97-AF65-F5344CB8AC3E}">
        <p14:creationId xmlns:p14="http://schemas.microsoft.com/office/powerpoint/2010/main" val="329289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9144000" cy="1066800"/>
          </a:xfrm>
        </p:spPr>
        <p:txBody>
          <a:bodyPr>
            <a:normAutofit fontScale="90000"/>
          </a:bodyPr>
          <a:lstStyle/>
          <a:p>
            <a:r>
              <a:rPr lang="en-US" sz="6600" dirty="0">
                <a:solidFill>
                  <a:srgbClr val="C00000"/>
                </a:solidFill>
              </a:rPr>
              <a:t>Ca </a:t>
            </a:r>
            <a:r>
              <a:rPr lang="en-US" sz="6600" dirty="0" err="1">
                <a:solidFill>
                  <a:srgbClr val="C00000"/>
                </a:solidFill>
              </a:rPr>
              <a:t>Nhập</a:t>
            </a:r>
            <a:r>
              <a:rPr lang="en-US" sz="6600" dirty="0">
                <a:solidFill>
                  <a:srgbClr val="C00000"/>
                </a:solidFill>
              </a:rPr>
              <a:t> </a:t>
            </a:r>
            <a:r>
              <a:rPr lang="en-US" sz="6600" dirty="0" err="1">
                <a:solidFill>
                  <a:srgbClr val="C00000"/>
                </a:solidFill>
              </a:rPr>
              <a:t>Lễ</a:t>
            </a:r>
            <a:endParaRPr lang="en-US"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438150" y="1066800"/>
            <a:ext cx="8267700" cy="3477875"/>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Không phải các con đã chọn Thầy, nhưng chính Thầy đã chọn các con, để các con đi và mang lại hoa trái và để hoa trái các con tồn tại – Alleluia.</a:t>
            </a:r>
            <a:endParaRPr lang="en-US" sz="4400" b="1" dirty="0">
              <a:solidFill>
                <a:srgbClr val="C00000"/>
              </a:solidFill>
            </a:endParaRPr>
          </a:p>
        </p:txBody>
      </p:sp>
    </p:spTree>
    <p:extLst>
      <p:ext uri="{BB962C8B-B14F-4D97-AF65-F5344CB8AC3E}">
        <p14:creationId xmlns:p14="http://schemas.microsoft.com/office/powerpoint/2010/main" val="292655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6658"/>
            <a:ext cx="8991600" cy="2571750"/>
          </a:xfrm>
        </p:spPr>
        <p:txBody>
          <a:bodyPr>
            <a:normAutofit fontScale="90000"/>
          </a:bodyPr>
          <a:lstStyle/>
          <a:p>
            <a:pPr algn="l"/>
            <a:r>
              <a:rPr lang="en-US" sz="4000" dirty="0" err="1">
                <a:solidFill>
                  <a:srgbClr val="C00000"/>
                </a:solidFill>
              </a:rPr>
              <a:t>Bài</a:t>
            </a:r>
            <a:r>
              <a:rPr lang="en-US" sz="4000" dirty="0">
                <a:solidFill>
                  <a:srgbClr val="C00000"/>
                </a:solidFill>
              </a:rPr>
              <a:t> </a:t>
            </a:r>
            <a:r>
              <a:rPr lang="en-US" sz="4000" dirty="0" err="1">
                <a:solidFill>
                  <a:srgbClr val="C00000"/>
                </a:solidFill>
              </a:rPr>
              <a:t>đọc</a:t>
            </a:r>
            <a:r>
              <a:rPr lang="en-US" sz="4000" dirty="0">
                <a:solidFill>
                  <a:srgbClr val="C00000"/>
                </a:solidFill>
              </a:rPr>
              <a:t> 1</a:t>
            </a:r>
            <a:r>
              <a:rPr lang="en-US" sz="3600" dirty="0">
                <a:solidFill>
                  <a:srgbClr val="C00000"/>
                </a:solidFill>
              </a:rPr>
              <a:t>.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1, 15-17. 20-26</a:t>
            </a:r>
            <a:br>
              <a:rPr lang="en-US" sz="4000" dirty="0">
                <a:solidFill>
                  <a:srgbClr val="0070C0"/>
                </a:solidFill>
                <a:latin typeface="Arial" panose="020B0604020202020204" pitchFamily="34" charset="0"/>
                <a:cs typeface="Arial" panose="020B0604020202020204" pitchFamily="34" charset="0"/>
              </a:rPr>
            </a:br>
            <a:r>
              <a:rPr lang="vi-VN" b="1" i="1" dirty="0">
                <a:solidFill>
                  <a:srgbClr val="C00000"/>
                </a:solidFill>
                <a:effectLst/>
                <a:latin typeface="Arial" panose="020B0604020202020204" pitchFamily="34" charset="0"/>
              </a:rPr>
              <a:t>“Mát-thi-a trúng thăm, ông được kể vào số mười một Tông Ðồ”.</a:t>
            </a:r>
            <a:br>
              <a:rPr lang="en-US" sz="1600" b="0" i="1" dirty="0">
                <a:solidFill>
                  <a:srgbClr val="333333"/>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698408"/>
            <a:ext cx="4724400" cy="2305339"/>
          </a:xfrm>
          <a:prstGeom prst="rect">
            <a:avLst/>
          </a:prstGeom>
        </p:spPr>
      </p:pic>
    </p:spTree>
    <p:extLst>
      <p:ext uri="{BB962C8B-B14F-4D97-AF65-F5344CB8AC3E}">
        <p14:creationId xmlns:p14="http://schemas.microsoft.com/office/powerpoint/2010/main" val="223161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238500" y="478556"/>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381000" y="1563469"/>
            <a:ext cx="8915400" cy="646331"/>
          </a:xfrm>
          <a:prstGeom prst="rect">
            <a:avLst/>
          </a:prstGeom>
          <a:noFill/>
        </p:spPr>
        <p:txBody>
          <a:bodyPr wrap="square">
            <a:spAutoFit/>
          </a:bodyPr>
          <a:lstStyle/>
          <a:p>
            <a:pPr algn="ctr"/>
            <a:r>
              <a:rPr lang="en-US" sz="3600" b="0" i="0" dirty="0">
                <a:solidFill>
                  <a:srgbClr val="0070C0"/>
                </a:solidFill>
                <a:effectLst/>
                <a:latin typeface="Arial" panose="020B0604020202020204" pitchFamily="34" charset="0"/>
              </a:rPr>
              <a:t>Tv 112, 1-2. 3-4. 5-6. 7-8</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71500" y="2209800"/>
            <a:ext cx="8001000" cy="2266949"/>
          </a:xfrm>
        </p:spPr>
        <p:txBody>
          <a:bodyPr>
            <a:normAutofit/>
          </a:bodyPr>
          <a:lstStyle/>
          <a:p>
            <a:pPr algn="just"/>
            <a:r>
              <a:rPr lang="vi-VN" b="1" i="0" dirty="0">
                <a:solidFill>
                  <a:srgbClr val="C00000"/>
                </a:solidFill>
                <a:effectLst/>
                <a:latin typeface="Arial" panose="020B0604020202020204" pitchFamily="34" charset="0"/>
              </a:rPr>
              <a:t>Ðáp: Chúa cho người ngồi với những bậc quân vương của dân Người (c. 8).</a:t>
            </a:r>
            <a:endParaRPr lang="en-US" b="1" i="1" dirty="0">
              <a:solidFill>
                <a:srgbClr val="C00000"/>
              </a:solidFill>
            </a:endParaRPr>
          </a:p>
        </p:txBody>
      </p:sp>
    </p:spTree>
    <p:extLst>
      <p:ext uri="{BB962C8B-B14F-4D97-AF65-F5344CB8AC3E}">
        <p14:creationId xmlns:p14="http://schemas.microsoft.com/office/powerpoint/2010/main" val="34588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638300" y="435115"/>
            <a:ext cx="59436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0070C0"/>
                </a:solidFill>
                <a:effectLst/>
                <a:latin typeface="Arial" panose="020B0604020202020204" pitchFamily="34" charset="0"/>
              </a:rPr>
              <a:t>Ga 15, 16</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b="1" i="0" dirty="0">
                <a:solidFill>
                  <a:srgbClr val="C00000"/>
                </a:solidFill>
                <a:effectLst/>
                <a:latin typeface="Arial" panose="020B0604020202020204" pitchFamily="34" charset="0"/>
              </a:rPr>
              <a:t>Alleluia, alleluia! – Chúa Kitô, Ðấng tác tạo mọi loài, đã sống lại và đã xót thương nhân loại. – Alleluia.</a:t>
            </a:r>
            <a:endParaRPr lang="en-US" b="1" i="1" dirty="0">
              <a:solidFill>
                <a:srgbClr val="C00000"/>
              </a:solidFill>
            </a:endParaRPr>
          </a:p>
        </p:txBody>
      </p:sp>
    </p:spTree>
    <p:extLst>
      <p:ext uri="{BB962C8B-B14F-4D97-AF65-F5344CB8AC3E}">
        <p14:creationId xmlns:p14="http://schemas.microsoft.com/office/powerpoint/2010/main" val="111634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hánh Matthia">
            <a:extLst>
              <a:ext uri="{FF2B5EF4-FFF2-40B4-BE49-F238E27FC236}">
                <a16:creationId xmlns:a16="http://schemas.microsoft.com/office/drawing/2014/main" id="{C81A5517-103B-4579-BDBC-16FC329F7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6FB791F-67F6-4B3B-8DFF-9E5250FC0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9" name="TextBox 8">
            <a:extLst>
              <a:ext uri="{FF2B5EF4-FFF2-40B4-BE49-F238E27FC236}">
                <a16:creationId xmlns:a16="http://schemas.microsoft.com/office/drawing/2014/main" id="{F5071D02-F498-4DFC-ACDD-FA07D886BC7E}"/>
              </a:ext>
            </a:extLst>
          </p:cNvPr>
          <p:cNvSpPr txBox="1"/>
          <p:nvPr/>
        </p:nvSpPr>
        <p:spPr>
          <a:xfrm>
            <a:off x="3810000" y="2876550"/>
            <a:ext cx="5334000" cy="646331"/>
          </a:xfrm>
          <a:prstGeom prst="rect">
            <a:avLst/>
          </a:prstGeom>
          <a:noFill/>
        </p:spPr>
        <p:txBody>
          <a:bodyPr wrap="square">
            <a:spAutoFit/>
          </a:bodyPr>
          <a:lstStyle/>
          <a:p>
            <a:pPr algn="l"/>
            <a:r>
              <a:rPr lang="nb-NO" sz="3600" b="0" i="0" dirty="0">
                <a:solidFill>
                  <a:srgbClr val="00B0F0"/>
                </a:solidFill>
                <a:effectLst/>
                <a:latin typeface="Arial" panose="020B0604020202020204" pitchFamily="34" charset="0"/>
              </a:rPr>
              <a:t>Phúc Âm: Ga 15, 9-17</a:t>
            </a:r>
            <a:endParaRPr lang="en-US" sz="3600" b="1" i="0" dirty="0">
              <a:solidFill>
                <a:srgbClr val="00B0F0"/>
              </a:solidFill>
              <a:effectLst/>
              <a:latin typeface="Helvetica Neue"/>
            </a:endParaRPr>
          </a:p>
        </p:txBody>
      </p:sp>
    </p:spTree>
    <p:extLst>
      <p:ext uri="{BB962C8B-B14F-4D97-AF65-F5344CB8AC3E}">
        <p14:creationId xmlns:p14="http://schemas.microsoft.com/office/powerpoint/2010/main" val="401354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42096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420772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9144000" cy="1066800"/>
          </a:xfrm>
        </p:spPr>
        <p:txBody>
          <a:bodyPr>
            <a:normAutofit fontScale="90000"/>
          </a:bodyPr>
          <a:lstStyle/>
          <a:p>
            <a:r>
              <a:rPr lang="en-US" sz="6600" dirty="0">
                <a:solidFill>
                  <a:srgbClr val="C00000"/>
                </a:solidFill>
              </a:rPr>
              <a:t>Ca </a:t>
            </a:r>
            <a:r>
              <a:rPr lang="en-US" sz="6600" dirty="0" err="1">
                <a:solidFill>
                  <a:srgbClr val="C00000"/>
                </a:solidFill>
              </a:rPr>
              <a:t>Nhập</a:t>
            </a:r>
            <a:r>
              <a:rPr lang="en-US" sz="6600" dirty="0">
                <a:solidFill>
                  <a:srgbClr val="C00000"/>
                </a:solidFill>
              </a:rPr>
              <a:t> </a:t>
            </a:r>
            <a:r>
              <a:rPr lang="en-US" sz="6600" dirty="0" err="1">
                <a:solidFill>
                  <a:srgbClr val="C00000"/>
                </a:solidFill>
              </a:rPr>
              <a:t>Lễ</a:t>
            </a:r>
            <a:endParaRPr lang="en-US"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438150" y="1066800"/>
            <a:ext cx="8267700" cy="2800767"/>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Lạy Chúa, tôi sẽ ca tụng Chúa giữa muôn dân, và tôi sẽ tường thuật danh Chúa cho các anh em – Allêluia.</a:t>
            </a:r>
            <a:endParaRPr lang="en-US" sz="4400" b="1" dirty="0">
              <a:solidFill>
                <a:srgbClr val="C00000"/>
              </a:solidFill>
            </a:endParaRPr>
          </a:p>
        </p:txBody>
      </p:sp>
    </p:spTree>
    <p:extLst>
      <p:ext uri="{BB962C8B-B14F-4D97-AF65-F5344CB8AC3E}">
        <p14:creationId xmlns:p14="http://schemas.microsoft.com/office/powerpoint/2010/main" val="311700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9550"/>
            <a:ext cx="9144000" cy="685800"/>
          </a:xfrm>
        </p:spPr>
        <p:txBody>
          <a:bodyPr>
            <a:normAutofit fontScale="90000"/>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533400" y="926887"/>
            <a:ext cx="8458200" cy="2800767"/>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Chúa phán: “Đây là lệnh truyền của Thầy, là các con hãy yêu mến nhau, như Thầy đã yêu mến các con”.</a:t>
            </a:r>
            <a:endParaRPr lang="en-US" sz="4400" b="1" dirty="0">
              <a:solidFill>
                <a:srgbClr val="C00000"/>
              </a:solidFill>
            </a:endParaRPr>
          </a:p>
        </p:txBody>
      </p:sp>
    </p:spTree>
    <p:extLst>
      <p:ext uri="{BB962C8B-B14F-4D97-AF65-F5344CB8AC3E}">
        <p14:creationId xmlns:p14="http://schemas.microsoft.com/office/powerpoint/2010/main" val="137919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131198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hánh Matthia">
            <a:extLst>
              <a:ext uri="{FF2B5EF4-FFF2-40B4-BE49-F238E27FC236}">
                <a16:creationId xmlns:a16="http://schemas.microsoft.com/office/drawing/2014/main" id="{C81A5517-103B-4579-BDBC-16FC329F7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6FB791F-67F6-4B3B-8DFF-9E5250FC0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9" name="TextBox 8">
            <a:extLst>
              <a:ext uri="{FF2B5EF4-FFF2-40B4-BE49-F238E27FC236}">
                <a16:creationId xmlns:a16="http://schemas.microsoft.com/office/drawing/2014/main" id="{F5071D02-F498-4DFC-ACDD-FA07D886BC7E}"/>
              </a:ext>
            </a:extLst>
          </p:cNvPr>
          <p:cNvSpPr txBox="1"/>
          <p:nvPr/>
        </p:nvSpPr>
        <p:spPr>
          <a:xfrm>
            <a:off x="3810000" y="2876550"/>
            <a:ext cx="53340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a:t>
            </a:r>
            <a:r>
              <a:rPr lang="en-US" sz="2800" b="1" i="0" cap="all" dirty="0" err="1">
                <a:solidFill>
                  <a:srgbClr val="00B0F0"/>
                </a:solidFill>
                <a:effectLst/>
                <a:latin typeface="Arial" panose="020B0604020202020204" pitchFamily="34" charset="0"/>
              </a:rPr>
              <a:t>Tư</a:t>
            </a:r>
            <a:r>
              <a:rPr lang="en-US" sz="2800" b="1" i="0" cap="all" dirty="0">
                <a:solidFill>
                  <a:srgbClr val="00B0F0"/>
                </a:solidFill>
                <a:effectLst/>
                <a:latin typeface="Arial" panose="020B0604020202020204" pitchFamily="34" charset="0"/>
              </a:rPr>
              <a:t> TUẦN IV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120265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6658"/>
            <a:ext cx="8991600" cy="2571750"/>
          </a:xfrm>
        </p:spPr>
        <p:txBody>
          <a:bodyPr>
            <a:normAutofit fontScale="90000"/>
          </a:bodyPr>
          <a:lstStyle/>
          <a:p>
            <a:pPr algn="l"/>
            <a:r>
              <a:rPr lang="en-US" sz="4000" dirty="0" err="1">
                <a:solidFill>
                  <a:srgbClr val="C00000"/>
                </a:solidFill>
              </a:rPr>
              <a:t>Bài</a:t>
            </a:r>
            <a:r>
              <a:rPr lang="en-US" sz="4000" dirty="0">
                <a:solidFill>
                  <a:srgbClr val="C00000"/>
                </a:solidFill>
              </a:rPr>
              <a:t> </a:t>
            </a:r>
            <a:r>
              <a:rPr lang="en-US" sz="4000" dirty="0" err="1">
                <a:solidFill>
                  <a:srgbClr val="C00000"/>
                </a:solidFill>
              </a:rPr>
              <a:t>đọc</a:t>
            </a:r>
            <a:r>
              <a:rPr lang="en-US" sz="4000" dirty="0">
                <a:solidFill>
                  <a:srgbClr val="C00000"/>
                </a:solidFill>
              </a:rPr>
              <a:t> 1</a:t>
            </a:r>
            <a:r>
              <a:rPr lang="en-US" sz="3600" dirty="0">
                <a:solidFill>
                  <a:srgbClr val="C00000"/>
                </a:solidFill>
              </a:rPr>
              <a:t>. </a:t>
            </a:r>
            <a:r>
              <a:rPr lang="pt-BR" sz="4000" b="0" i="0" dirty="0">
                <a:solidFill>
                  <a:srgbClr val="0070C0"/>
                </a:solidFill>
                <a:effectLst/>
                <a:latin typeface="Arial" panose="020B0604020202020204" pitchFamily="34" charset="0"/>
              </a:rPr>
              <a:t>Cv 12, 24 – 13, 5a</a:t>
            </a:r>
            <a:br>
              <a:rPr lang="en-US" sz="4000" dirty="0">
                <a:solidFill>
                  <a:srgbClr val="0070C0"/>
                </a:solidFill>
                <a:latin typeface="Arial" panose="020B0604020202020204" pitchFamily="34" charset="0"/>
                <a:cs typeface="Arial" panose="020B0604020202020204" pitchFamily="34" charset="0"/>
              </a:rPr>
            </a:br>
            <a:r>
              <a:rPr lang="en-US" b="1" i="1" dirty="0">
                <a:solidFill>
                  <a:srgbClr val="C00000"/>
                </a:solidFill>
                <a:effectLst/>
                <a:latin typeface="Arial" panose="020B0604020202020204" pitchFamily="34" charset="0"/>
              </a:rPr>
              <a:t>“</a:t>
            </a:r>
            <a:r>
              <a:rPr lang="en-US" b="1" i="1" dirty="0" err="1">
                <a:solidFill>
                  <a:srgbClr val="C00000"/>
                </a:solidFill>
                <a:effectLst/>
                <a:latin typeface="Arial" panose="020B0604020202020204" pitchFamily="34" charset="0"/>
              </a:rPr>
              <a:t>Hãy</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dành</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Saolô</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và</a:t>
            </a:r>
            <a:r>
              <a:rPr lang="en-US" b="1" i="1" dirty="0">
                <a:solidFill>
                  <a:srgbClr val="C00000"/>
                </a:solidFill>
                <a:effectLst/>
                <a:latin typeface="Arial" panose="020B0604020202020204" pitchFamily="34" charset="0"/>
              </a:rPr>
              <a:t> Barnaba </a:t>
            </a:r>
            <a:r>
              <a:rPr lang="en-US" b="1" i="1" dirty="0" err="1">
                <a:solidFill>
                  <a:srgbClr val="C00000"/>
                </a:solidFill>
                <a:effectLst/>
                <a:latin typeface="Arial" panose="020B0604020202020204" pitchFamily="34" charset="0"/>
              </a:rPr>
              <a:t>riêng</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cho</a:t>
            </a:r>
            <a:r>
              <a:rPr lang="en-US" b="1" i="1" dirty="0">
                <a:solidFill>
                  <a:srgbClr val="C00000"/>
                </a:solidFill>
                <a:effectLst/>
                <a:latin typeface="Arial" panose="020B0604020202020204" pitchFamily="34" charset="0"/>
              </a:rPr>
              <a:t> Ta”.</a:t>
            </a:r>
            <a:br>
              <a:rPr lang="en-US" sz="1600" b="0" i="1" dirty="0">
                <a:solidFill>
                  <a:srgbClr val="333333"/>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98408"/>
            <a:ext cx="4724400" cy="2305339"/>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238500" y="478556"/>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381000" y="1563469"/>
            <a:ext cx="8915400" cy="646331"/>
          </a:xfrm>
          <a:prstGeom prst="rect">
            <a:avLst/>
          </a:prstGeom>
          <a:noFill/>
        </p:spPr>
        <p:txBody>
          <a:bodyPr wrap="square">
            <a:spAutoFit/>
          </a:bodyPr>
          <a:lstStyle/>
          <a:p>
            <a:pPr algn="ctr"/>
            <a:r>
              <a:rPr lang="da-DK" sz="3600" b="0" i="0" dirty="0">
                <a:solidFill>
                  <a:srgbClr val="0070C0"/>
                </a:solidFill>
                <a:effectLst/>
                <a:latin typeface="Arial" panose="020B0604020202020204" pitchFamily="34" charset="0"/>
              </a:rPr>
              <a:t>Tv 66, 2-3. 5. 6 và 8</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71500" y="2209800"/>
            <a:ext cx="8001000" cy="2266949"/>
          </a:xfrm>
        </p:spPr>
        <p:txBody>
          <a:bodyPr>
            <a:normAutofit/>
          </a:bodyPr>
          <a:lstStyle/>
          <a:p>
            <a:pPr algn="just"/>
            <a:r>
              <a:rPr lang="vi-VN" b="1" i="0" dirty="0">
                <a:solidFill>
                  <a:srgbClr val="C00000"/>
                </a:solidFill>
                <a:effectLst/>
                <a:latin typeface="Arial" panose="020B0604020202020204" pitchFamily="34" charset="0"/>
              </a:rPr>
              <a:t>Ðáp: Chư dân, hãy ca tụng Ngài, thân lạy Chúa, hết thảy chư dân hãy ca tụng Ngài</a:t>
            </a:r>
            <a:endParaRPr lang="en-US" b="1" i="1" dirty="0">
              <a:solidFill>
                <a:srgbClr val="C00000"/>
              </a:solidFill>
            </a:endParaRPr>
          </a:p>
        </p:txBody>
      </p:sp>
    </p:spTree>
    <p:extLst>
      <p:ext uri="{BB962C8B-B14F-4D97-AF65-F5344CB8AC3E}">
        <p14:creationId xmlns:p14="http://schemas.microsoft.com/office/powerpoint/2010/main" val="174233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638300" y="435115"/>
            <a:ext cx="59436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0070C0"/>
                </a:solidFill>
                <a:effectLst/>
                <a:latin typeface="Arial" panose="020B0604020202020204" pitchFamily="34" charset="0"/>
              </a:rPr>
              <a:t>Ga 15, 16</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b="1" i="0" dirty="0">
                <a:solidFill>
                  <a:srgbClr val="C00000"/>
                </a:solidFill>
                <a:effectLst/>
                <a:latin typeface="Arial" panose="020B0604020202020204" pitchFamily="34" charset="0"/>
              </a:rPr>
              <a:t>Alleluia, alleluia! – Chúa Kitô đã sống lại và chiếu soi chúng ta, là những kẻ Người đã cứu chuộc bằng máu của Người. – Alleluia.</a:t>
            </a:r>
            <a:endParaRPr lang="en-US"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D834-1194-4439-83E4-8A5F13326B81}"/>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4763188C-60A5-4A68-9D3A-A29FEB685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09002" cy="5143500"/>
          </a:xfrm>
          <a:prstGeom prst="rect">
            <a:avLst/>
          </a:prstGeom>
        </p:spPr>
      </p:pic>
    </p:spTree>
    <p:extLst>
      <p:ext uri="{BB962C8B-B14F-4D97-AF65-F5344CB8AC3E}">
        <p14:creationId xmlns:p14="http://schemas.microsoft.com/office/powerpoint/2010/main" val="57994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9550"/>
            <a:ext cx="9144000" cy="685800"/>
          </a:xfrm>
        </p:spPr>
        <p:txBody>
          <a:bodyPr>
            <a:normAutofit fontScale="90000"/>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533400" y="926887"/>
            <a:ext cx="8458200" cy="4154984"/>
          </a:xfrm>
          <a:prstGeom prst="rect">
            <a:avLst/>
          </a:prstGeom>
          <a:noFill/>
        </p:spPr>
        <p:txBody>
          <a:bodyPr wrap="square" rtlCol="0">
            <a:spAutoFit/>
          </a:bodyPr>
          <a:lstStyle/>
          <a:p>
            <a:r>
              <a:rPr lang="en-US" sz="4400" b="1" i="0" dirty="0" err="1">
                <a:solidFill>
                  <a:srgbClr val="C00000"/>
                </a:solidFill>
                <a:effectLst/>
                <a:latin typeface="Arial" panose="020B0604020202020204" pitchFamily="34" charset="0"/>
              </a:rPr>
              <a:t>Chúa</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phán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Chính</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Thầy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đã</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chọn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các</a:t>
            </a:r>
            <a:r>
              <a:rPr lang="en-US" sz="4400" b="1" i="0" dirty="0">
                <a:solidFill>
                  <a:srgbClr val="C00000"/>
                </a:solidFill>
                <a:effectLst/>
                <a:latin typeface="Arial" panose="020B0604020202020204" pitchFamily="34" charset="0"/>
              </a:rPr>
              <a:t> con </a:t>
            </a:r>
            <a:r>
              <a:rPr lang="en-US" sz="4400" b="1" i="0" dirty="0" err="1">
                <a:solidFill>
                  <a:srgbClr val="C00000"/>
                </a:solidFill>
                <a:effectLst/>
                <a:latin typeface="Arial" panose="020B0604020202020204" pitchFamily="34" charset="0"/>
              </a:rPr>
              <a:t>từ</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trong</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thế</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gian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và</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đã</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cắt</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đặt</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để</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các</a:t>
            </a:r>
            <a:r>
              <a:rPr lang="en-US" sz="4400" b="1" i="0" dirty="0">
                <a:solidFill>
                  <a:srgbClr val="C00000"/>
                </a:solidFill>
                <a:effectLst/>
                <a:latin typeface="Arial" panose="020B0604020202020204" pitchFamily="34" charset="0"/>
              </a:rPr>
              <a:t> con </a:t>
            </a:r>
            <a:r>
              <a:rPr lang="en-US" sz="4400" b="1" i="0" dirty="0" err="1">
                <a:solidFill>
                  <a:srgbClr val="C00000"/>
                </a:solidFill>
                <a:effectLst/>
                <a:latin typeface="Arial" panose="020B0604020202020204" pitchFamily="34" charset="0"/>
              </a:rPr>
              <a:t>đi</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và</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mang</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lại</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hoa</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trái</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và</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để</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hoa</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trái</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các</a:t>
            </a:r>
            <a:r>
              <a:rPr lang="en-US" sz="4400" b="1" i="0" dirty="0">
                <a:solidFill>
                  <a:srgbClr val="C00000"/>
                </a:solidFill>
                <a:effectLst/>
                <a:latin typeface="Arial" panose="020B0604020202020204" pitchFamily="34" charset="0"/>
              </a:rPr>
              <a:t> con </a:t>
            </a:r>
            <a:r>
              <a:rPr lang="en-US" sz="4400" b="1" i="0" dirty="0" err="1">
                <a:solidFill>
                  <a:srgbClr val="C00000"/>
                </a:solidFill>
                <a:effectLst/>
                <a:latin typeface="Arial" panose="020B0604020202020204" pitchFamily="34" charset="0"/>
              </a:rPr>
              <a:t>tồn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tại</a:t>
            </a:r>
            <a:r>
              <a:rPr lang="en-US" sz="4400" b="1" i="0" dirty="0">
                <a:solidFill>
                  <a:srgbClr val="C00000"/>
                </a:solidFill>
                <a:effectLst/>
                <a:latin typeface="Arial" panose="020B0604020202020204" pitchFamily="34" charset="0"/>
              </a:rPr>
              <a:t>” – Alleluia.</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391</Words>
  <Application>Microsoft Office PowerPoint</Application>
  <PresentationFormat>On-screen Show (16:9)</PresentationFormat>
  <Paragraphs>31</Paragraphs>
  <Slides>22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Helvetica Neue</vt:lpstr>
      <vt:lpstr>UTM American Sans</vt:lpstr>
      <vt:lpstr>12_Office Theme</vt:lpstr>
      <vt:lpstr>14_Office Theme</vt:lpstr>
      <vt:lpstr>PowerPoint Presentation</vt:lpstr>
      <vt:lpstr>Ca Nhập Lễ</vt:lpstr>
      <vt:lpstr>Bài đọc 1. Cv 12, 24 – 13, 5a “Hãy dành Saolô và Barnaba riêng cho Ta”. Bài trích sách Công vụ Tông Đồ.</vt:lpstr>
      <vt:lpstr>Ðáp: Chư dân, hãy ca tụng Ngài, thân lạy Chúa, hết thảy chư dân hãy ca tụng Ngài</vt:lpstr>
      <vt:lpstr>Alleluia, alleluia! – Chúa Kitô đã sống lại và chiếu soi chúng ta, là những kẻ Người đã cứu chuộc bằng máu của Người. – Alleluia.</vt:lpstr>
      <vt:lpstr>PowerPoint Presentation</vt:lpstr>
      <vt:lpstr>PowerPoint Presentation</vt:lpstr>
      <vt:lpstr>Ca Dâng Lễ </vt:lpstr>
      <vt:lpstr>Ca Hiệp Lễ</vt:lpstr>
      <vt:lpstr>Ca Kết Lễ </vt:lpstr>
      <vt:lpstr>PowerPoint Presentation</vt:lpstr>
      <vt:lpstr>PowerPoint Presentation</vt:lpstr>
      <vt:lpstr>Ca Nhập Lễ</vt:lpstr>
      <vt:lpstr>Bài đọc 1. Cv 1, 15-17. 20-26 “Mát-thi-a trúng thăm, ông được kể vào số mười một Tông Ðồ”. Bài trích sách Công vụ Tông Đồ.</vt:lpstr>
      <vt:lpstr>Ðáp: Chúa cho người ngồi với những bậc quân vương của dân Người (c. 8).</vt:lpstr>
      <vt:lpstr>Alleluia, alleluia! – Chúa Kitô, Ðấng tác tạo mọi loài, đã sống lại và đã xót thương nhân loại.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24</cp:revision>
  <dcterms:created xsi:type="dcterms:W3CDTF">2025-03-12T05:53:40Z</dcterms:created>
  <dcterms:modified xsi:type="dcterms:W3CDTF">2025-05-10T11:17:04Z</dcterms:modified>
</cp:coreProperties>
</file>