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5" r:id="rId7"/>
    <p:sldId id="278" r:id="rId8"/>
    <p:sldId id="282" r:id="rId9"/>
    <p:sldId id="283" r:id="rId10"/>
    <p:sldId id="306" r:id="rId11"/>
    <p:sldId id="316"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8DE476A-06B3-40D5-A9AC-3165965056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pic>
        <p:nvPicPr>
          <p:cNvPr id="4" name="Picture 3">
            <a:extLst>
              <a:ext uri="{FF2B5EF4-FFF2-40B4-BE49-F238E27FC236}">
                <a16:creationId xmlns:a16="http://schemas.microsoft.com/office/drawing/2014/main" id="{BDB1C52B-0E64-41A8-AE98-1E9F08742C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73" y="0"/>
            <a:ext cx="9118454" cy="5143501"/>
          </a:xfrm>
          <a:prstGeom prst="rect">
            <a:avLst/>
          </a:prstGeom>
        </p:spPr>
      </p:pic>
      <p:sp>
        <p:nvSpPr>
          <p:cNvPr id="9" name="TextBox 8">
            <a:extLst>
              <a:ext uri="{FF2B5EF4-FFF2-40B4-BE49-F238E27FC236}">
                <a16:creationId xmlns:a16="http://schemas.microsoft.com/office/drawing/2014/main" id="{54992826-2510-4CD0-9324-84BEDD6E188D}"/>
              </a:ext>
            </a:extLst>
          </p:cNvPr>
          <p:cNvSpPr txBox="1"/>
          <p:nvPr/>
        </p:nvSpPr>
        <p:spPr>
          <a:xfrm>
            <a:off x="2123156" y="3177111"/>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 MÙA CHAY NĂM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8DE476A-06B3-40D5-A9AC-3165965056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pic>
        <p:nvPicPr>
          <p:cNvPr id="4" name="Picture 3">
            <a:extLst>
              <a:ext uri="{FF2B5EF4-FFF2-40B4-BE49-F238E27FC236}">
                <a16:creationId xmlns:a16="http://schemas.microsoft.com/office/drawing/2014/main" id="{BDB1C52B-0E64-41A8-AE98-1E9F08742C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73" y="0"/>
            <a:ext cx="9118454" cy="5143501"/>
          </a:xfrm>
          <a:prstGeom prst="rect">
            <a:avLst/>
          </a:prstGeom>
        </p:spPr>
      </p:pic>
      <p:sp>
        <p:nvSpPr>
          <p:cNvPr id="9" name="TextBox 8">
            <a:extLst>
              <a:ext uri="{FF2B5EF4-FFF2-40B4-BE49-F238E27FC236}">
                <a16:creationId xmlns:a16="http://schemas.microsoft.com/office/drawing/2014/main" id="{54992826-2510-4CD0-9324-84BEDD6E188D}"/>
              </a:ext>
            </a:extLst>
          </p:cNvPr>
          <p:cNvSpPr txBox="1"/>
          <p:nvPr/>
        </p:nvSpPr>
        <p:spPr>
          <a:xfrm>
            <a:off x="2123156" y="3177111"/>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 MÙA CHAY NĂM A</a:t>
            </a:r>
            <a:endParaRPr lang="en-US" sz="2800" b="1" dirty="0">
              <a:solidFill>
                <a:srgbClr val="FFFF00"/>
              </a:solidFill>
            </a:endParaRPr>
          </a:p>
        </p:txBody>
      </p:sp>
    </p:spTree>
    <p:extLst>
      <p:ext uri="{BB962C8B-B14F-4D97-AF65-F5344CB8AC3E}">
        <p14:creationId xmlns:p14="http://schemas.microsoft.com/office/powerpoint/2010/main" val="2348578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596918"/>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Lạy Chúa, xin nhớ lại lòng lân tuất và lượng từ bi Chúa muôn đời. Xin đừng để quân thù thống trị tôi. Lạy Thiên Chúa Ít-ra-en, xin cứu thoát chúng tôi khỏi mọi gian truân.</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44373"/>
            <a:ext cx="8640961" cy="1446550"/>
          </a:xfrm>
          <a:prstGeom prst="rect">
            <a:avLst/>
          </a:prstGeom>
          <a:noFill/>
          <a:ln>
            <a:noFill/>
            <a:prstDash val="solid"/>
          </a:ln>
        </p:spPr>
        <p:txBody>
          <a:bodyPr vert="horz" wrap="square" lIns="91440" tIns="45720" rIns="91440" bIns="45720" anchor="t" anchorCtr="0" compatLnSpc="1">
            <a:spAutoFit/>
          </a:bodyPr>
          <a:lstStyle/>
          <a:p>
            <a:pPr algn="just"/>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Dân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thành</a:t>
            </a:r>
            <a:r>
              <a:rPr lang="en-US" sz="4400" b="1" i="1" dirty="0">
                <a:solidFill>
                  <a:schemeClr val="bg1"/>
                </a:solidFill>
                <a:effectLst/>
                <a:latin typeface="Arial" panose="020B0604020202020204" pitchFamily="34" charset="0"/>
              </a:rPr>
              <a:t> Ni-</a:t>
            </a:r>
            <a:r>
              <a:rPr lang="en-US" sz="4400" b="1" i="1" dirty="0" err="1">
                <a:solidFill>
                  <a:schemeClr val="bg1"/>
                </a:solidFill>
                <a:effectLst/>
                <a:latin typeface="Arial" panose="020B0604020202020204" pitchFamily="34" charset="0"/>
              </a:rPr>
              <a:t>ni</a:t>
            </a: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vê</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đã</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bỏ</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đàng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tội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lỗi</a:t>
            </a:r>
            <a:r>
              <a:rPr lang="en-US" sz="4400" b="1" i="1" dirty="0">
                <a:solidFill>
                  <a:schemeClr val="bg1"/>
                </a:solidFill>
                <a:effectLst/>
                <a:latin typeface="Arial" panose="020B0604020202020204" pitchFamily="34" charset="0"/>
              </a:rPr>
              <a:t>”.</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93291" y="255454"/>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rgbClr val="333333"/>
                </a:solidFill>
                <a:effectLst/>
                <a:latin typeface="Arial" panose="020B0604020202020204" pitchFamily="34" charset="0"/>
              </a:rPr>
              <a:t> </a:t>
            </a:r>
            <a:r>
              <a:rPr lang="en-US" sz="4000" b="0" i="0" dirty="0" err="1">
                <a:solidFill>
                  <a:schemeClr val="bg1"/>
                </a:solidFill>
                <a:effectLst/>
                <a:latin typeface="Arial" panose="020B0604020202020204" pitchFamily="34" charset="0"/>
              </a:rPr>
              <a:t>Gn</a:t>
            </a:r>
            <a:r>
              <a:rPr lang="en-US" sz="4000" b="0" i="0" dirty="0">
                <a:solidFill>
                  <a:schemeClr val="bg1"/>
                </a:solidFill>
                <a:effectLst/>
                <a:latin typeface="Arial" panose="020B0604020202020204" pitchFamily="34" charset="0"/>
              </a:rPr>
              <a:t> 3, 1-10</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64816" y="2233511"/>
            <a:ext cx="8892482" cy="646331"/>
          </a:xfrm>
          <a:prstGeom prst="rect">
            <a:avLst/>
          </a:prstGeom>
          <a:noFill/>
        </p:spPr>
        <p:txBody>
          <a:bodyPr wrap="square">
            <a:spAutoFit/>
          </a:bodyPr>
          <a:lstStyle/>
          <a:p>
            <a:r>
              <a:rPr lang="en-US" sz="3600" b="0" i="0" dirty="0" err="1">
                <a:solidFill>
                  <a:schemeClr val="bg1"/>
                </a:solidFill>
                <a:effectLst/>
                <a:latin typeface="arial" panose="020B0604020202020204" pitchFamily="34" charset="0"/>
              </a:rPr>
              <a:t>Trích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Sách</a:t>
            </a:r>
            <a:r>
              <a:rPr lang="en-US" sz="3600" b="0" i="0" dirty="0">
                <a:solidFill>
                  <a:schemeClr val="bg1"/>
                </a:solidFill>
                <a:effectLst/>
                <a:latin typeface="arial" panose="020B0604020202020204" pitchFamily="34" charset="0"/>
              </a:rPr>
              <a:t> </a:t>
            </a:r>
            <a:r>
              <a:rPr lang="en-US" sz="3600" b="0" i="0" dirty="0" err="1">
                <a:solidFill>
                  <a:schemeClr val="bg1"/>
                </a:solidFill>
                <a:effectLst/>
                <a:latin typeface="Arial" panose="020B0604020202020204" pitchFamily="34" charset="0"/>
              </a:rPr>
              <a:t>Tiên</a:t>
            </a:r>
            <a:r>
              <a:rPr lang="en-US" sz="3600" b="0" i="0" dirty="0">
                <a:solidFill>
                  <a:schemeClr val="bg1"/>
                </a:solidFill>
                <a:effectLst/>
                <a:latin typeface="Arial" panose="020B0604020202020204" pitchFamily="34" charset="0"/>
              </a:rPr>
              <a:t> tri </a:t>
            </a:r>
            <a:r>
              <a:rPr lang="en-US" sz="3600" b="0" i="0" dirty="0" err="1">
                <a:solidFill>
                  <a:schemeClr val="bg1"/>
                </a:solidFill>
                <a:effectLst/>
                <a:latin typeface="Arial" panose="020B0604020202020204" pitchFamily="34" charset="0"/>
              </a:rPr>
              <a:t>Giô-na</a:t>
            </a:r>
            <a:r>
              <a:rPr lang="en-US" sz="3600" b="0" i="0" dirty="0">
                <a:solidFill>
                  <a:schemeClr val="bg1"/>
                </a:solidFill>
                <a:effectLst/>
                <a:latin typeface="Arial" panose="020B0604020202020204" pitchFamily="34" charset="0"/>
              </a:rPr>
              <a:t>.</a:t>
            </a:r>
            <a:endParaRPr lang="en-US" sz="36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98252" y="2748971"/>
            <a:ext cx="4267231" cy="230127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18499" y="216012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đừng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chê</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tấm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lòng</a:t>
            </a:r>
            <a:r>
              <a:rPr lang="en-US" sz="4400" b="1" i="0" dirty="0">
                <a:solidFill>
                  <a:schemeClr val="bg1"/>
                </a:solidFill>
                <a:effectLst/>
                <a:latin typeface="Arial" panose="020B0604020202020204" pitchFamily="34" charset="0"/>
              </a:rPr>
              <a:t> tan </a:t>
            </a:r>
            <a:r>
              <a:rPr lang="en-US" sz="4400" b="1" i="0" dirty="0" err="1">
                <a:solidFill>
                  <a:schemeClr val="bg1"/>
                </a:solidFill>
                <a:effectLst/>
                <a:latin typeface="Arial" panose="020B0604020202020204" pitchFamily="34" charset="0"/>
              </a:rPr>
              <a:t>nát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khiêm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cung</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50, 3-4. 12-13. 18-19</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566443" y="516856"/>
            <a:ext cx="7725534" cy="769441"/>
          </a:xfrm>
          <a:prstGeom prst="rect">
            <a:avLst/>
          </a:prstGeom>
          <a:noFill/>
        </p:spPr>
        <p:txBody>
          <a:bodyPr wrap="square" rtlCol="0">
            <a:spAutoFit/>
          </a:bodyPr>
          <a:lstStyle/>
          <a:p>
            <a:pPr algn="ctr"/>
            <a:r>
              <a:rPr lang="vi-VN" sz="4400" b="1" i="0" dirty="0">
                <a:solidFill>
                  <a:srgbClr val="FFFF00"/>
                </a:solidFill>
                <a:effectLst/>
                <a:latin typeface="Arial" panose="020B0604020202020204" pitchFamily="34" charset="0"/>
              </a:rPr>
              <a:t>Câu Xướng Trước Phúc Âm</a:t>
            </a:r>
            <a:endParaRPr lang="en-US" sz="4400" b="1" dirty="0">
              <a:solidFill>
                <a:srgbClr val="FFFF00"/>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1553335"/>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buNone/>
            </a:pPr>
            <a:r>
              <a:rPr lang="vi-VN" sz="4400" i="0" dirty="0">
                <a:solidFill>
                  <a:schemeClr val="bg1"/>
                </a:solidFill>
                <a:effectLst/>
                <a:latin typeface="Arial" panose="020B0604020202020204" pitchFamily="34" charset="0"/>
              </a:rPr>
              <a:t>Chúa phán: “Ta là sự sáng thế gian. Ai theo Ta, sẽ được ánh sáng ban sự sống”.</a:t>
            </a:r>
            <a:endParaRPr lang="vi-VN" sz="4400" u="sng"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8DE476A-06B3-40D5-A9AC-3165965056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403" y="376111"/>
            <a:ext cx="1105509" cy="1105509"/>
          </a:xfrm>
          <a:prstGeom prst="rect">
            <a:avLst/>
          </a:prstGeom>
        </p:spPr>
      </p:pic>
      <p:pic>
        <p:nvPicPr>
          <p:cNvPr id="4" name="Picture 3">
            <a:extLst>
              <a:ext uri="{FF2B5EF4-FFF2-40B4-BE49-F238E27FC236}">
                <a16:creationId xmlns:a16="http://schemas.microsoft.com/office/drawing/2014/main" id="{BDB1C52B-0E64-41A8-AE98-1E9F08742C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73" y="0"/>
            <a:ext cx="9118454" cy="5143501"/>
          </a:xfrm>
          <a:prstGeom prst="rect">
            <a:avLst/>
          </a:prstGeom>
        </p:spPr>
      </p:pic>
      <p:sp>
        <p:nvSpPr>
          <p:cNvPr id="9" name="TextBox 8">
            <a:extLst>
              <a:ext uri="{FF2B5EF4-FFF2-40B4-BE49-F238E27FC236}">
                <a16:creationId xmlns:a16="http://schemas.microsoft.com/office/drawing/2014/main" id="{54992826-2510-4CD0-9324-84BEDD6E188D}"/>
              </a:ext>
            </a:extLst>
          </p:cNvPr>
          <p:cNvSpPr txBox="1"/>
          <p:nvPr/>
        </p:nvSpPr>
        <p:spPr>
          <a:xfrm>
            <a:off x="2123156" y="3177111"/>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11, 29-32</a:t>
            </a:r>
            <a:endParaRPr lang="en-US" sz="3200" b="1" dirty="0">
              <a:solidFill>
                <a:srgbClr val="FFFF00"/>
              </a:solidFill>
            </a:endParaRPr>
          </a:p>
        </p:txBody>
      </p:sp>
    </p:spTree>
    <p:extLst>
      <p:ext uri="{BB962C8B-B14F-4D97-AF65-F5344CB8AC3E}">
        <p14:creationId xmlns:p14="http://schemas.microsoft.com/office/powerpoint/2010/main" val="216727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33679" y="0"/>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668349"/>
            <a:ext cx="8731305" cy="4401205"/>
          </a:xfrm>
          <a:prstGeom prst="rect">
            <a:avLst/>
          </a:prstGeom>
          <a:noFill/>
        </p:spPr>
        <p:txBody>
          <a:bodyPr wrap="square">
            <a:spAutoFit/>
          </a:bodyPr>
          <a:lstStyle/>
          <a:p>
            <a:pPr algn="just"/>
            <a:r>
              <a:rPr lang="vi-VN" sz="4000" b="1" i="0" dirty="0">
                <a:solidFill>
                  <a:schemeClr val="bg1"/>
                </a:solidFill>
                <a:effectLst/>
                <a:latin typeface="Arial" panose="020B0604020202020204" pitchFamily="34" charset="0"/>
              </a:rPr>
              <a:t>Lạy Chúa, Chúa đã cho chúng con được tham dự vào mầu nhiệm thánh này xin dạy chúng con biết chế ngự những đam mê và dục vọng trần thế mà để tâm lo tìm kiếm Nước Trời. Chúng con cầu xin…</a:t>
            </a:r>
            <a:endParaRPr lang="en-US" sz="40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TotalTime>
  <Words>195</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Albany</vt:lpstr>
      <vt:lpstr>Arial</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72</cp:revision>
  <dcterms:created xsi:type="dcterms:W3CDTF">2018-11-13T15:52:26Z</dcterms:created>
  <dcterms:modified xsi:type="dcterms:W3CDTF">2026-02-18T11:09:50Z</dcterms:modified>
</cp:coreProperties>
</file>