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77" r:id="rId9"/>
    <p:sldId id="461" r:id="rId10"/>
    <p:sldId id="414" r:id="rId11"/>
    <p:sldId id="422" r:id="rId12"/>
    <p:sldId id="433" r:id="rId13"/>
    <p:sldId id="47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5" name="Picture 4">
            <a:extLst>
              <a:ext uri="{FF2B5EF4-FFF2-40B4-BE49-F238E27FC236}">
                <a16:creationId xmlns:a16="http://schemas.microsoft.com/office/drawing/2014/main" id="{502AC2E8-155E-404C-82E3-176AEDFC8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86"/>
            <a:ext cx="9144000" cy="5143500"/>
          </a:xfrm>
          <a:prstGeom prst="rect">
            <a:avLst/>
          </a:prstGeom>
        </p:spPr>
      </p:pic>
      <p:sp>
        <p:nvSpPr>
          <p:cNvPr id="9" name="TextBox 8">
            <a:extLst>
              <a:ext uri="{FF2B5EF4-FFF2-40B4-BE49-F238E27FC236}">
                <a16:creationId xmlns:a16="http://schemas.microsoft.com/office/drawing/2014/main" id="{A803265B-FFB0-4C73-B61B-23F1F1E6D9E3}"/>
              </a:ext>
            </a:extLst>
          </p:cNvPr>
          <p:cNvSpPr txBox="1"/>
          <p:nvPr/>
        </p:nvSpPr>
        <p:spPr>
          <a:xfrm>
            <a:off x="3657600" y="2952750"/>
            <a:ext cx="5867400" cy="523220"/>
          </a:xfrm>
          <a:prstGeom prst="rect">
            <a:avLst/>
          </a:prstGeom>
          <a:noFill/>
        </p:spPr>
        <p:txBody>
          <a:bodyPr wrap="square">
            <a:spAutoFit/>
          </a:bodyPr>
          <a:lstStyle/>
          <a:p>
            <a:pPr algn="l"/>
            <a:r>
              <a:rPr lang="en-US" sz="2800" b="1" i="0" cap="all" dirty="0">
                <a:solidFill>
                  <a:srgbClr val="C00000"/>
                </a:solidFill>
                <a:effectLst/>
                <a:latin typeface="Arial" panose="020B0604020202020204" pitchFamily="34" charset="0"/>
              </a:rPr>
              <a:t>THỨ </a:t>
            </a:r>
            <a:r>
              <a:rPr lang="en-US" sz="2800" b="1" i="0" cap="all" dirty="0" err="1">
                <a:solidFill>
                  <a:srgbClr val="C00000"/>
                </a:solidFill>
                <a:effectLst/>
                <a:latin typeface="Arial" panose="020B0604020202020204" pitchFamily="34" charset="0"/>
              </a:rPr>
              <a:t>Năm</a:t>
            </a:r>
            <a:r>
              <a:rPr lang="en-US" sz="2800" b="1" i="0" cap="all" dirty="0">
                <a:solidFill>
                  <a:srgbClr val="C00000"/>
                </a:solidFill>
                <a:effectLst/>
                <a:latin typeface="Arial" panose="020B0604020202020204" pitchFamily="34" charset="0"/>
              </a:rPr>
              <a:t> TUẦN V PHỤC SINH</a:t>
            </a:r>
            <a:endParaRPr lang="en-US" sz="2800" b="1" i="0" dirty="0">
              <a:solidFill>
                <a:srgbClr val="C00000"/>
              </a:solidFill>
              <a:effectLst/>
              <a:latin typeface="Helvetica Neue"/>
            </a:endParaRPr>
          </a:p>
        </p:txBody>
      </p:sp>
      <p:pic>
        <p:nvPicPr>
          <p:cNvPr id="10" name="Picture 9">
            <a:extLst>
              <a:ext uri="{FF2B5EF4-FFF2-40B4-BE49-F238E27FC236}">
                <a16:creationId xmlns:a16="http://schemas.microsoft.com/office/drawing/2014/main" id="{E9C3FBC9-F6AF-4A7C-8399-E58BF3802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85750"/>
            <a:ext cx="990600" cy="99060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5" name="Picture 4">
            <a:extLst>
              <a:ext uri="{FF2B5EF4-FFF2-40B4-BE49-F238E27FC236}">
                <a16:creationId xmlns:a16="http://schemas.microsoft.com/office/drawing/2014/main" id="{502AC2E8-155E-404C-82E3-176AEDFC8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6"/>
            <a:ext cx="9144000" cy="5143500"/>
          </a:xfrm>
          <a:prstGeom prst="rect">
            <a:avLst/>
          </a:prstGeom>
        </p:spPr>
      </p:pic>
      <p:sp>
        <p:nvSpPr>
          <p:cNvPr id="9" name="TextBox 8">
            <a:extLst>
              <a:ext uri="{FF2B5EF4-FFF2-40B4-BE49-F238E27FC236}">
                <a16:creationId xmlns:a16="http://schemas.microsoft.com/office/drawing/2014/main" id="{A803265B-FFB0-4C73-B61B-23F1F1E6D9E3}"/>
              </a:ext>
            </a:extLst>
          </p:cNvPr>
          <p:cNvSpPr txBox="1"/>
          <p:nvPr/>
        </p:nvSpPr>
        <p:spPr>
          <a:xfrm>
            <a:off x="3657600" y="2952750"/>
            <a:ext cx="5867400" cy="523220"/>
          </a:xfrm>
          <a:prstGeom prst="rect">
            <a:avLst/>
          </a:prstGeom>
          <a:noFill/>
        </p:spPr>
        <p:txBody>
          <a:bodyPr wrap="square">
            <a:spAutoFit/>
          </a:bodyPr>
          <a:lstStyle/>
          <a:p>
            <a:pPr algn="l"/>
            <a:r>
              <a:rPr lang="en-US" sz="2800" b="1" i="0" cap="all" dirty="0">
                <a:solidFill>
                  <a:srgbClr val="C00000"/>
                </a:solidFill>
                <a:effectLst/>
                <a:latin typeface="Arial" panose="020B0604020202020204" pitchFamily="34" charset="0"/>
              </a:rPr>
              <a:t>THỨ </a:t>
            </a:r>
            <a:r>
              <a:rPr lang="en-US" sz="2800" b="1" i="0" cap="all" dirty="0" err="1">
                <a:solidFill>
                  <a:srgbClr val="C00000"/>
                </a:solidFill>
                <a:effectLst/>
                <a:latin typeface="Arial" panose="020B0604020202020204" pitchFamily="34" charset="0"/>
              </a:rPr>
              <a:t>Năm</a:t>
            </a:r>
            <a:r>
              <a:rPr lang="en-US" sz="2800" b="1" i="0" cap="all" dirty="0">
                <a:solidFill>
                  <a:srgbClr val="C00000"/>
                </a:solidFill>
                <a:effectLst/>
                <a:latin typeface="Arial" panose="020B0604020202020204" pitchFamily="34" charset="0"/>
              </a:rPr>
              <a:t> TUẦN V PHỤC SINH</a:t>
            </a:r>
            <a:endParaRPr lang="en-US" sz="2800" b="1" i="0" dirty="0">
              <a:solidFill>
                <a:srgbClr val="C00000"/>
              </a:solidFill>
              <a:effectLst/>
              <a:latin typeface="Helvetica Neue"/>
            </a:endParaRPr>
          </a:p>
        </p:txBody>
      </p:sp>
      <p:pic>
        <p:nvPicPr>
          <p:cNvPr id="10" name="Picture 9">
            <a:extLst>
              <a:ext uri="{FF2B5EF4-FFF2-40B4-BE49-F238E27FC236}">
                <a16:creationId xmlns:a16="http://schemas.microsoft.com/office/drawing/2014/main" id="{E9C3FBC9-F6AF-4A7C-8399-E58BF380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750"/>
            <a:ext cx="990600" cy="990600"/>
          </a:xfrm>
          <a:prstGeom prst="rect">
            <a:avLst/>
          </a:prstGeom>
        </p:spPr>
      </p:pic>
    </p:spTree>
    <p:extLst>
      <p:ext uri="{BB962C8B-B14F-4D97-AF65-F5344CB8AC3E}">
        <p14:creationId xmlns:p14="http://schemas.microsoft.com/office/powerpoint/2010/main" val="210663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9551"/>
            <a:ext cx="9144000" cy="609600"/>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618245" y="895350"/>
            <a:ext cx="8267700" cy="4154984"/>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Chúng ta hãy chúc tụng Chúa, vì Người đáng ca tụng ngợi khen. Chúa là sức mạnh và là khúc ca của tôi, chính Người đã cho tôi được ơn cứu độ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41865"/>
            <a:ext cx="8991600" cy="2571750"/>
          </a:xfrm>
        </p:spPr>
        <p:txBody>
          <a:bodyPr>
            <a:normAutofit fontScale="90000"/>
          </a:bodyPr>
          <a:lstStyle/>
          <a:p>
            <a:pPr algn="l"/>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đọc</a:t>
            </a:r>
            <a:r>
              <a:rPr lang="en-US" sz="4000" dirty="0">
                <a:solidFill>
                  <a:srgbClr val="C00000"/>
                </a:solidFill>
                <a:latin typeface="Arial" panose="020B0604020202020204" pitchFamily="34" charset="0"/>
                <a:cs typeface="Arial" panose="020B0604020202020204" pitchFamily="34" charset="0"/>
              </a:rPr>
              <a:t> 1.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15, 7-21</a:t>
            </a:r>
            <a:br>
              <a:rPr lang="en-US" sz="4000" dirty="0">
                <a:solidFill>
                  <a:srgbClr val="0070C0"/>
                </a:solidFill>
                <a:latin typeface="Arial" panose="020B0604020202020204" pitchFamily="34" charset="0"/>
                <a:cs typeface="Arial" panose="020B0604020202020204" pitchFamily="34" charset="0"/>
              </a:rPr>
            </a:br>
            <a:r>
              <a:rPr lang="vi-VN" sz="4000" b="1" i="1" dirty="0">
                <a:solidFill>
                  <a:srgbClr val="C00000"/>
                </a:solidFill>
                <a:effectLst/>
                <a:latin typeface="Arial" panose="020B0604020202020204" pitchFamily="34" charset="0"/>
              </a:rPr>
              <a:t>“Tôi xét là không nên làm khó dễ các người dân ngoại trở về với Thiên Chúa”.</a:t>
            </a:r>
            <a:br>
              <a:rPr lang="en-US" sz="4000"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13615"/>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600200" y="1342216"/>
            <a:ext cx="5695950" cy="646331"/>
          </a:xfrm>
          <a:prstGeom prst="rect">
            <a:avLst/>
          </a:prstGeom>
          <a:noFill/>
        </p:spPr>
        <p:txBody>
          <a:bodyPr wrap="square">
            <a:spAutoFit/>
          </a:bodyPr>
          <a:lstStyle/>
          <a:p>
            <a:pPr algn="ctr"/>
            <a:r>
              <a:rPr lang="da-DK" sz="3600" b="0" i="0" dirty="0">
                <a:solidFill>
                  <a:srgbClr val="0070C0"/>
                </a:solidFill>
                <a:effectLst/>
                <a:latin typeface="Arial" panose="020B0604020202020204" pitchFamily="34" charset="0"/>
              </a:rPr>
              <a:t>Tv 95, 1-2a. 2b-3. 10</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1830979"/>
            <a:ext cx="7467600" cy="2647949"/>
          </a:xfrm>
        </p:spPr>
        <p:txBody>
          <a:bodyPr>
            <a:noAutofit/>
          </a:bodyPr>
          <a:lstStyle/>
          <a:p>
            <a:pPr algn="just"/>
            <a:r>
              <a:rPr lang="vi-VN" b="1" i="0" dirty="0">
                <a:solidFill>
                  <a:srgbClr val="C00000"/>
                </a:solidFill>
                <a:effectLst/>
                <a:latin typeface="Arial" panose="020B0604020202020204" pitchFamily="34" charset="0"/>
              </a:rPr>
              <a:t>Ðáp: Hãy tường thuật phép lạ Chúa giữa chư dân</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2057400" y="133350"/>
            <a:ext cx="61722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nb-NO" sz="4000" b="0" i="0" dirty="0">
                <a:solidFill>
                  <a:srgbClr val="0070C0"/>
                </a:solidFill>
                <a:effectLst/>
                <a:latin typeface="Arial" panose="020B0604020202020204" pitchFamily="34" charset="0"/>
              </a:rPr>
              <a:t>Ga 16, 17 và 13</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Chúa phán: “Thầy sẽ sai Thần Chân Lý đến, Người sẽ dạy các con biết tất cả sự thật”.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5" name="Picture 4">
            <a:extLst>
              <a:ext uri="{FF2B5EF4-FFF2-40B4-BE49-F238E27FC236}">
                <a16:creationId xmlns:a16="http://schemas.microsoft.com/office/drawing/2014/main" id="{502AC2E8-155E-404C-82E3-176AEDFC8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6"/>
            <a:ext cx="9144000" cy="5143500"/>
          </a:xfrm>
          <a:prstGeom prst="rect">
            <a:avLst/>
          </a:prstGeom>
        </p:spPr>
      </p:pic>
      <p:sp>
        <p:nvSpPr>
          <p:cNvPr id="9" name="TextBox 8">
            <a:extLst>
              <a:ext uri="{FF2B5EF4-FFF2-40B4-BE49-F238E27FC236}">
                <a16:creationId xmlns:a16="http://schemas.microsoft.com/office/drawing/2014/main" id="{A803265B-FFB0-4C73-B61B-23F1F1E6D9E3}"/>
              </a:ext>
            </a:extLst>
          </p:cNvPr>
          <p:cNvSpPr txBox="1"/>
          <p:nvPr/>
        </p:nvSpPr>
        <p:spPr>
          <a:xfrm>
            <a:off x="4114800" y="2800350"/>
            <a:ext cx="5105400" cy="646331"/>
          </a:xfrm>
          <a:prstGeom prst="rect">
            <a:avLst/>
          </a:prstGeom>
          <a:noFill/>
        </p:spPr>
        <p:txBody>
          <a:bodyPr wrap="square">
            <a:spAutoFit/>
          </a:bodyPr>
          <a:lstStyle/>
          <a:p>
            <a:pPr algn="l"/>
            <a:r>
              <a:rPr lang="nb-NO" sz="3600" b="1" i="0" dirty="0">
                <a:solidFill>
                  <a:srgbClr val="C00000"/>
                </a:solidFill>
                <a:effectLst/>
                <a:latin typeface="Arial" panose="020B0604020202020204" pitchFamily="34" charset="0"/>
              </a:rPr>
              <a:t>Phúc Âm: Ga 15, 9-11</a:t>
            </a:r>
            <a:endParaRPr lang="en-US" sz="3600" b="1" i="0" dirty="0">
              <a:solidFill>
                <a:srgbClr val="C00000"/>
              </a:solidFill>
              <a:effectLst/>
              <a:latin typeface="Helvetica Neue"/>
            </a:endParaRPr>
          </a:p>
        </p:txBody>
      </p:sp>
      <p:pic>
        <p:nvPicPr>
          <p:cNvPr id="10" name="Picture 9">
            <a:extLst>
              <a:ext uri="{FF2B5EF4-FFF2-40B4-BE49-F238E27FC236}">
                <a16:creationId xmlns:a16="http://schemas.microsoft.com/office/drawing/2014/main" id="{E9C3FBC9-F6AF-4A7C-8399-E58BF380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750"/>
            <a:ext cx="990600" cy="990600"/>
          </a:xfrm>
          <a:prstGeom prst="rect">
            <a:avLst/>
          </a:prstGeom>
        </p:spPr>
      </p:pic>
    </p:spTree>
    <p:extLst>
      <p:ext uri="{BB962C8B-B14F-4D97-AF65-F5344CB8AC3E}">
        <p14:creationId xmlns:p14="http://schemas.microsoft.com/office/powerpoint/2010/main" val="411425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609600"/>
          </a:xfrm>
        </p:spPr>
        <p:txBody>
          <a:bodyPr>
            <a:normAutofit fontScale="90000"/>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457200" y="819150"/>
            <a:ext cx="8458200" cy="4154984"/>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Chúa Kitô đã chết thay cho mọi người, để những ai đang sống, thì không còn sống cho chính mình nữa, mà là sống cho Đấng đã chết và sống lại vì họ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209</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15, 7-21 “Tôi xét là không nên làm khó dễ các người dân ngoại trở về với Thiên Chúa”. Bài trích sách Công vụ Tông Đồ.</vt:lpstr>
      <vt:lpstr>Ðáp: Hãy tường thuật phép lạ Chúa giữa chư dân</vt:lpstr>
      <vt:lpstr>Alleluia, alleluia! – Chúa phán: “Thầy sẽ sai Thần Chân Lý đến, Người sẽ dạy các con biết tất cả sự thật”.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24</cp:revision>
  <dcterms:created xsi:type="dcterms:W3CDTF">2025-03-12T05:53:40Z</dcterms:created>
  <dcterms:modified xsi:type="dcterms:W3CDTF">2025-05-15T22:15:52Z</dcterms:modified>
</cp:coreProperties>
</file>