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79" r:id="rId11"/>
    <p:sldId id="1046" r:id="rId12"/>
    <p:sldId id="346" r:id="rId13"/>
    <p:sldId id="445" r:id="rId14"/>
    <p:sldId id="107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337148"/>
    <a:srgbClr val="2D7746"/>
    <a:srgbClr val="327237"/>
    <a:srgbClr val="357B3A"/>
    <a:srgbClr val="2A602E"/>
    <a:srgbClr val="26582A"/>
    <a:srgbClr val="2D6931"/>
    <a:srgbClr val="2F6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6/21/2025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157126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162098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6/21/2025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sp>
        <p:nvSpPr>
          <p:cNvPr id="12" name="TextBox 11">
            <a:extLst>
              <a:ext uri="{FF2B5EF4-FFF2-40B4-BE49-F238E27FC236}">
                <a16:creationId xmlns:a16="http://schemas.microsoft.com/office/drawing/2014/main" id="{772EA550-ECB1-4AE4-A1C7-FE99015D9D20}"/>
              </a:ext>
            </a:extLst>
          </p:cNvPr>
          <p:cNvSpPr txBox="1"/>
          <p:nvPr/>
        </p:nvSpPr>
        <p:spPr>
          <a:xfrm>
            <a:off x="1981200" y="155082"/>
            <a:ext cx="7155180" cy="584775"/>
          </a:xfrm>
          <a:prstGeom prst="rect">
            <a:avLst/>
          </a:prstGeom>
          <a:noFill/>
        </p:spPr>
        <p:txBody>
          <a:bodyPr wrap="square">
            <a:spAutoFit/>
          </a:bodyPr>
          <a:lstStyle/>
          <a:p>
            <a:r>
              <a:rPr lang="en-US" sz="3200" b="1" i="0" dirty="0">
                <a:solidFill>
                  <a:srgbClr val="003399"/>
                </a:solidFill>
                <a:effectLst/>
                <a:latin typeface="Arial" panose="020B0604020202020204" pitchFamily="34" charset="0"/>
              </a:rPr>
              <a:t>THỨ BA TUẦN XII THƯỜNG NIÊN C</a:t>
            </a:r>
            <a:endParaRPr lang="en-US" sz="3200" b="1" dirty="0">
              <a:solidFill>
                <a:srgbClr val="003399"/>
              </a:solidFill>
            </a:endParaRPr>
          </a:p>
        </p:txBody>
      </p:sp>
      <p:pic>
        <p:nvPicPr>
          <p:cNvPr id="3" name="Content Placeholder 2" descr="Header">
            <a:extLst>
              <a:ext uri="{FF2B5EF4-FFF2-40B4-BE49-F238E27FC236}">
                <a16:creationId xmlns:a16="http://schemas.microsoft.com/office/drawing/2014/main" id="{F0DBE82F-2460-4DBA-B2D1-E08ADF73AF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59"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DC57A35-2013-41EF-B182-BDF75DC288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19" y="610018"/>
            <a:ext cx="857251" cy="857251"/>
          </a:xfrm>
          <a:prstGeom prst="rect">
            <a:avLst/>
          </a:prstGeom>
        </p:spPr>
      </p:pic>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sp>
        <p:nvSpPr>
          <p:cNvPr id="12" name="TextBox 11">
            <a:extLst>
              <a:ext uri="{FF2B5EF4-FFF2-40B4-BE49-F238E27FC236}">
                <a16:creationId xmlns:a16="http://schemas.microsoft.com/office/drawing/2014/main" id="{772EA550-ECB1-4AE4-A1C7-FE99015D9D20}"/>
              </a:ext>
            </a:extLst>
          </p:cNvPr>
          <p:cNvSpPr txBox="1"/>
          <p:nvPr/>
        </p:nvSpPr>
        <p:spPr>
          <a:xfrm>
            <a:off x="1981200" y="155082"/>
            <a:ext cx="7155180" cy="584775"/>
          </a:xfrm>
          <a:prstGeom prst="rect">
            <a:avLst/>
          </a:prstGeom>
          <a:noFill/>
        </p:spPr>
        <p:txBody>
          <a:bodyPr wrap="square">
            <a:spAutoFit/>
          </a:bodyPr>
          <a:lstStyle/>
          <a:p>
            <a:r>
              <a:rPr lang="en-US" sz="3200" b="1" i="0" dirty="0">
                <a:solidFill>
                  <a:srgbClr val="003399"/>
                </a:solidFill>
                <a:effectLst/>
                <a:latin typeface="Arial" panose="020B0604020202020204" pitchFamily="34" charset="0"/>
              </a:rPr>
              <a:t>THỨ BA TUẦN XII THƯỜNG NIÊN C</a:t>
            </a:r>
            <a:endParaRPr lang="en-US" sz="3200" b="1" dirty="0">
              <a:solidFill>
                <a:srgbClr val="003399"/>
              </a:solidFill>
            </a:endParaRPr>
          </a:p>
        </p:txBody>
      </p:sp>
      <p:pic>
        <p:nvPicPr>
          <p:cNvPr id="3" name="Content Placeholder 2" descr="Header">
            <a:extLst>
              <a:ext uri="{FF2B5EF4-FFF2-40B4-BE49-F238E27FC236}">
                <a16:creationId xmlns:a16="http://schemas.microsoft.com/office/drawing/2014/main" id="{F0DBE82F-2460-4DBA-B2D1-E08ADF73AF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59"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DC57A35-2013-41EF-B182-BDF75DC288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19" y="610018"/>
            <a:ext cx="857251" cy="857251"/>
          </a:xfrm>
          <a:prstGeom prst="rect">
            <a:avLst/>
          </a:prstGeom>
        </p:spPr>
      </p:pic>
    </p:spTree>
    <p:extLst>
      <p:ext uri="{BB962C8B-B14F-4D97-AF65-F5344CB8AC3E}">
        <p14:creationId xmlns:p14="http://schemas.microsoft.com/office/powerpoint/2010/main" val="1209420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42950"/>
            <a:ext cx="8610600" cy="4190999"/>
          </a:xfrm>
        </p:spPr>
        <p:txBody>
          <a:bodyPr>
            <a:normAutofit fontScale="90000"/>
          </a:bodyPr>
          <a:lstStyle/>
          <a:p>
            <a:pPr algn="just"/>
            <a:r>
              <a:rPr lang="vi-VN" b="1" i="0" dirty="0">
                <a:solidFill>
                  <a:schemeClr val="bg1"/>
                </a:solidFill>
                <a:effectLst/>
                <a:latin typeface="Arial" panose="020B0604020202020204" pitchFamily="34" charset="0"/>
              </a:rPr>
              <a:t>Chúa là mãnh lực của dân Người, là chiến luỹ bảo vệ mạng sống người Chúa đã xức dầu. Lạy Chúa là phần rỗi tôi, xin cứu sống dân Chúa, và chúc phúc cho phần gia nghiệp Chúa, xin hãy chăn dắt họ đến muôn đời.</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133600" y="-11847"/>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St 13, 2. 5-18</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3486149"/>
            <a:ext cx="3581401" cy="1600201"/>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0" y="699396"/>
            <a:ext cx="9372600" cy="2123658"/>
          </a:xfrm>
          <a:prstGeom prst="rect">
            <a:avLst/>
          </a:prstGeom>
          <a:noFill/>
        </p:spPr>
        <p:txBody>
          <a:bodyPr wrap="square">
            <a:spAutoFit/>
          </a:bodyPr>
          <a:lstStyle/>
          <a:p>
            <a:r>
              <a:rPr lang="en-US" sz="4400" b="1" i="1" dirty="0">
                <a:solidFill>
                  <a:schemeClr val="bg1"/>
                </a:solidFill>
                <a:effectLst/>
                <a:latin typeface="Arial" panose="020B0604020202020204" pitchFamily="34" charset="0"/>
              </a:rPr>
              <a:t>“</a:t>
            </a:r>
            <a:r>
              <a:rPr lang="en-US" sz="4400" b="1" i="1" dirty="0" err="1">
                <a:solidFill>
                  <a:schemeClr val="bg1"/>
                </a:solidFill>
                <a:effectLst/>
                <a:latin typeface="Arial" panose="020B0604020202020204" pitchFamily="34" charset="0"/>
              </a:rPr>
              <a:t>Bác</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không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muốn</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có</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sự</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bất</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bình</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giữa</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bác</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và</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cháu</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vì</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chúng</a:t>
            </a:r>
            <a:r>
              <a:rPr lang="en-US" sz="4400" b="1" i="1" dirty="0">
                <a:solidFill>
                  <a:schemeClr val="bg1"/>
                </a:solidFill>
                <a:effectLst/>
                <a:latin typeface="Arial" panose="020B0604020202020204" pitchFamily="34" charset="0"/>
              </a:rPr>
              <a:t> ta </a:t>
            </a:r>
            <a:r>
              <a:rPr lang="en-US" sz="4400" b="1" i="1" dirty="0" err="1">
                <a:solidFill>
                  <a:schemeClr val="bg1"/>
                </a:solidFill>
                <a:effectLst/>
                <a:latin typeface="Arial" panose="020B0604020202020204" pitchFamily="34" charset="0"/>
              </a:rPr>
              <a:t>là</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anh</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em</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với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nhau</a:t>
            </a:r>
            <a:r>
              <a:rPr lang="en-US" sz="4400" b="1" i="1" dirty="0">
                <a:solidFill>
                  <a:schemeClr val="bg1"/>
                </a:solidFill>
                <a:effectLst/>
                <a:latin typeface="Arial" panose="020B0604020202020204" pitchFamily="34" charset="0"/>
              </a:rPr>
              <a:t>”.</a:t>
            </a:r>
            <a:endParaRPr lang="en-US" sz="44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52400" y="2667804"/>
            <a:ext cx="84353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Sáng</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Thế</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100" y="1946433"/>
            <a:ext cx="8305800" cy="2571750"/>
          </a:xfrm>
        </p:spPr>
        <p:txBody>
          <a:bodyPr>
            <a:normAutofit/>
          </a:bodyPr>
          <a:lstStyle/>
          <a:p>
            <a:pPr algn="just"/>
            <a:r>
              <a:rPr lang="en-US" b="1" i="0" dirty="0" err="1">
                <a:solidFill>
                  <a:schemeClr val="bg1"/>
                </a:solidFill>
                <a:effectLst/>
                <a:latin typeface="Arial" panose="020B0604020202020204" pitchFamily="34" charset="0"/>
              </a:rPr>
              <a:t>Ðáp</a:t>
            </a:r>
            <a:r>
              <a:rPr lang="en-US" b="1" i="0" dirty="0">
                <a:solidFill>
                  <a:schemeClr val="bg1"/>
                </a:solidFill>
                <a:effectLst/>
                <a:latin typeface="Arial" panose="020B0604020202020204" pitchFamily="34" charset="0"/>
              </a:rPr>
              <a:t>: </a:t>
            </a:r>
            <a:r>
              <a:rPr lang="vi-VN" b="1" i="0" dirty="0">
                <a:solidFill>
                  <a:schemeClr val="bg1"/>
                </a:solidFill>
                <a:effectLst/>
                <a:latin typeface="Arial" panose="020B0604020202020204" pitchFamily="34" charset="0"/>
              </a:rPr>
              <a:t>Lạy Chúa, ai sẽ được ở trong đền tạm Chúa? </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2971800" y="4381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5" name="TextBox 4">
            <a:extLst>
              <a:ext uri="{FF2B5EF4-FFF2-40B4-BE49-F238E27FC236}">
                <a16:creationId xmlns:a16="http://schemas.microsoft.com/office/drawing/2014/main" id="{35FBBEB8-8D30-4113-B150-BE82AB95825A}"/>
              </a:ext>
            </a:extLst>
          </p:cNvPr>
          <p:cNvSpPr txBox="1"/>
          <p:nvPr/>
        </p:nvSpPr>
        <p:spPr>
          <a:xfrm>
            <a:off x="1485900" y="1272837"/>
            <a:ext cx="6172200" cy="707886"/>
          </a:xfrm>
          <a:prstGeom prst="rect">
            <a:avLst/>
          </a:prstGeom>
          <a:noFill/>
        </p:spPr>
        <p:txBody>
          <a:bodyPr wrap="square">
            <a:spAutoFit/>
          </a:bodyPr>
          <a:lstStyle/>
          <a:p>
            <a:r>
              <a:rPr lang="de-DE" sz="4000" b="0" i="0" dirty="0">
                <a:solidFill>
                  <a:schemeClr val="bg1"/>
                </a:solidFill>
                <a:effectLst/>
                <a:latin typeface="Arial" panose="020B0604020202020204" pitchFamily="34" charset="0"/>
              </a:rPr>
              <a:t>Tv 14, 2-3ab. 3cd-4ab. 5</a:t>
            </a:r>
            <a:endParaRPr lang="en-US" sz="4000" dirty="0">
              <a:solidFill>
                <a:schemeClr val="bg1"/>
              </a:solidFill>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Xin Chúa cho con hiểu đường lối những huấn lệnh của Chúa, và con suy gẫm các điều lạ lùng của Chúa. – </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3" name="Content Placeholder 2" descr="Header">
            <a:extLst>
              <a:ext uri="{FF2B5EF4-FFF2-40B4-BE49-F238E27FC236}">
                <a16:creationId xmlns:a16="http://schemas.microsoft.com/office/drawing/2014/main" id="{F0DBE82F-2460-4DBA-B2D1-E08ADF73AF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381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DC57A35-2013-41EF-B182-BDF75DC288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19" y="610018"/>
            <a:ext cx="857251" cy="857251"/>
          </a:xfrm>
          <a:prstGeom prst="rect">
            <a:avLst/>
          </a:prstGeom>
        </p:spPr>
      </p:pic>
      <p:sp>
        <p:nvSpPr>
          <p:cNvPr id="6" name="TextBox 5">
            <a:extLst>
              <a:ext uri="{FF2B5EF4-FFF2-40B4-BE49-F238E27FC236}">
                <a16:creationId xmlns:a16="http://schemas.microsoft.com/office/drawing/2014/main" id="{1BFC5F43-D2BE-401E-A7AF-5E64E945E70B}"/>
              </a:ext>
            </a:extLst>
          </p:cNvPr>
          <p:cNvSpPr txBox="1"/>
          <p:nvPr/>
        </p:nvSpPr>
        <p:spPr>
          <a:xfrm>
            <a:off x="228600" y="3181350"/>
            <a:ext cx="4800600" cy="584775"/>
          </a:xfrm>
          <a:prstGeom prst="rect">
            <a:avLst/>
          </a:prstGeom>
          <a:noFill/>
        </p:spPr>
        <p:txBody>
          <a:bodyPr wrap="square">
            <a:spAutoFit/>
          </a:bodyPr>
          <a:lstStyle/>
          <a:p>
            <a:r>
              <a:rPr lang="en-US" sz="3200" b="1" i="0" dirty="0" err="1">
                <a:solidFill>
                  <a:schemeClr val="tx2"/>
                </a:solidFill>
                <a:effectLst/>
                <a:latin typeface="Arial" panose="020B0604020202020204" pitchFamily="34" charset="0"/>
              </a:rPr>
              <a:t>Phúc</a:t>
            </a:r>
            <a:r>
              <a:rPr lang="en-US" sz="3200" b="1" i="0" dirty="0">
                <a:solidFill>
                  <a:schemeClr val="tx2"/>
                </a:solidFill>
                <a:effectLst/>
                <a:latin typeface="Arial" panose="020B0604020202020204" pitchFamily="34" charset="0"/>
              </a:rPr>
              <a:t> </a:t>
            </a:r>
            <a:r>
              <a:rPr lang="en-US" sz="3200" b="1" i="0" dirty="0" err="1">
                <a:solidFill>
                  <a:schemeClr val="tx2"/>
                </a:solidFill>
                <a:effectLst/>
                <a:latin typeface="Arial" panose="020B0604020202020204" pitchFamily="34" charset="0"/>
              </a:rPr>
              <a:t>Âm</a:t>
            </a:r>
            <a:r>
              <a:rPr lang="en-US" sz="3200" b="1" i="0" dirty="0">
                <a:solidFill>
                  <a:schemeClr val="tx2"/>
                </a:solidFill>
                <a:effectLst/>
                <a:latin typeface="Arial" panose="020B0604020202020204" pitchFamily="34" charset="0"/>
              </a:rPr>
              <a:t>: Mt 7, 6. 12-14</a:t>
            </a:r>
            <a:endParaRPr lang="en-US" sz="3200" b="1" dirty="0">
              <a:solidFill>
                <a:schemeClr val="tx2"/>
              </a:solidFill>
            </a:endParaRPr>
          </a:p>
        </p:txBody>
      </p:sp>
    </p:spTree>
    <p:extLst>
      <p:ext uri="{BB962C8B-B14F-4D97-AF65-F5344CB8AC3E}">
        <p14:creationId xmlns:p14="http://schemas.microsoft.com/office/powerpoint/2010/main" val="3007958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74837"/>
            <a:ext cx="8229600" cy="3619499"/>
          </a:xfrm>
        </p:spPr>
        <p:txBody>
          <a:bodyPr>
            <a:normAutofit/>
          </a:bodyPr>
          <a:lstStyle/>
          <a:p>
            <a:pPr algn="just"/>
            <a:r>
              <a:rPr lang="vi-VN" b="1" i="0" dirty="0">
                <a:solidFill>
                  <a:schemeClr val="bg1"/>
                </a:solidFill>
                <a:effectLst/>
                <a:latin typeface="Arial" panose="020B0604020202020204" pitchFamily="34" charset="0"/>
              </a:rPr>
              <a:t>Lạy Chúa, muôn loài để mắt cậy trông vào Chúa, và Chúa ban lương thực cho chúng đúng theo giờ.</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14600" y="20955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
        <p:nvSpPr>
          <p:cNvPr id="9" name="TextBox 8">
            <a:extLst>
              <a:ext uri="{FF2B5EF4-FFF2-40B4-BE49-F238E27FC236}">
                <a16:creationId xmlns:a16="http://schemas.microsoft.com/office/drawing/2014/main" id="{8357CA7D-2E67-4E47-8775-8028C2B9C44E}"/>
              </a:ext>
            </a:extLst>
          </p:cNvPr>
          <p:cNvSpPr txBox="1"/>
          <p:nvPr/>
        </p:nvSpPr>
        <p:spPr>
          <a:xfrm>
            <a:off x="2324100" y="1809750"/>
            <a:ext cx="4495800" cy="1200329"/>
          </a:xfrm>
          <a:prstGeom prst="rect">
            <a:avLst/>
          </a:prstGeom>
          <a:noFill/>
        </p:spPr>
        <p:txBody>
          <a:bodyPr wrap="square" rtlCol="0">
            <a:spAutoFit/>
          </a:bodyPr>
          <a:lstStyle/>
          <a:p>
            <a:r>
              <a:rPr lang="en-US" sz="7200" b="1" dirty="0">
                <a:solidFill>
                  <a:srgbClr val="FFFF00"/>
                </a:solidFill>
                <a:effectLst/>
                <a:latin typeface="Arial" panose="020B0604020202020204" pitchFamily="34" charset="0"/>
                <a:cs typeface="Arial" panose="020B0604020202020204" pitchFamily="34" charset="0"/>
              </a:rPr>
              <a:t>Ca </a:t>
            </a:r>
            <a:r>
              <a:rPr lang="en-US" sz="7200" b="1" dirty="0" err="1">
                <a:solidFill>
                  <a:srgbClr val="FFFF00"/>
                </a:solidFill>
                <a:effectLst/>
                <a:latin typeface="Arial" panose="020B0604020202020204" pitchFamily="34" charset="0"/>
                <a:cs typeface="Arial" panose="020B0604020202020204" pitchFamily="34" charset="0"/>
              </a:rPr>
              <a:t>Kết</a:t>
            </a:r>
            <a:r>
              <a:rPr lang="en-US" sz="7200" b="1" dirty="0">
                <a:solidFill>
                  <a:srgbClr val="FFFF00"/>
                </a:solidFill>
                <a:effectLst/>
                <a:latin typeface="Arial" panose="020B0604020202020204" pitchFamily="34" charset="0"/>
                <a:cs typeface="Arial" panose="020B0604020202020204" pitchFamily="34" charset="0"/>
              </a:rPr>
              <a:t> </a:t>
            </a:r>
            <a:r>
              <a:rPr lang="en-US" sz="7200" b="1" dirty="0" err="1">
                <a:solidFill>
                  <a:srgbClr val="FFFF00"/>
                </a:solidFill>
                <a:effectLst/>
                <a:latin typeface="Arial" panose="020B0604020202020204" pitchFamily="34" charset="0"/>
                <a:cs typeface="Arial" panose="020B0604020202020204" pitchFamily="34" charset="0"/>
              </a:rPr>
              <a:t>lễ</a:t>
            </a:r>
            <a:endParaRPr lang="en-US" sz="7200" dirty="0"/>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1826</TotalTime>
  <Words>207</Words>
  <Application>Microsoft Office PowerPoint</Application>
  <PresentationFormat>On-screen Show (16:9)</PresentationFormat>
  <Paragraphs>22</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Chúa là mãnh lực của dân Người, là chiến luỹ bảo vệ mạng sống người Chúa đã xức dầu. Lạy Chúa là phần rỗi tôi, xin cứu sống dân Chúa, và chúc phúc cho phần gia nghiệp Chúa, xin hãy chăn dắt họ đến muôn đời.</vt:lpstr>
      <vt:lpstr>PowerPoint Presentation</vt:lpstr>
      <vt:lpstr>Ðáp: Lạy Chúa, ai sẽ được ở trong đền tạm Chúa? </vt:lpstr>
      <vt:lpstr>Alleluia, alleluia! – Xin Chúa cho con hiểu đường lối những huấn lệnh của Chúa, và con suy gẫm các điều lạ lùng của Chúa. –  Alleluia.</vt:lpstr>
      <vt:lpstr>PowerPoint Presentation</vt:lpstr>
      <vt:lpstr>PowerPoint Presentation</vt:lpstr>
      <vt:lpstr>Lạy Chúa, muôn loài để mắt cậy trông vào Chúa, và Chúa ban lương thực cho chúng đúng theo giờ.</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157</cp:revision>
  <dcterms:created xsi:type="dcterms:W3CDTF">2021-12-05T01:20:54Z</dcterms:created>
  <dcterms:modified xsi:type="dcterms:W3CDTF">2025-06-21T02:04:04Z</dcterms:modified>
</cp:coreProperties>
</file>