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78" r:id="rId11"/>
    <p:sldId id="1046" r:id="rId12"/>
    <p:sldId id="346" r:id="rId13"/>
    <p:sldId id="445" r:id="rId14"/>
    <p:sldId id="1079"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337148"/>
    <a:srgbClr val="2D7746"/>
    <a:srgbClr val="327237"/>
    <a:srgbClr val="357B3A"/>
    <a:srgbClr val="2A602E"/>
    <a:srgbClr val="26582A"/>
    <a:srgbClr val="2D6931"/>
    <a:srgbClr val="2F6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6/23/2025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400741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396585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6/23/2025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F5D5F96-ACF6-4190-90DA-6CD7786CDB70}"/>
              </a:ext>
            </a:extLst>
          </p:cNvPr>
          <p:cNvSpPr>
            <a:spLocks noGrp="1"/>
          </p:cNvSpPr>
          <p:nvPr>
            <p:ph idx="1"/>
          </p:nvPr>
        </p:nvSpPr>
        <p:spPr/>
        <p:txBody>
          <a:bodyPr/>
          <a:lstStyle/>
          <a:p>
            <a:endParaRPr lang="en-US"/>
          </a:p>
        </p:txBody>
      </p:sp>
      <p:pic>
        <p:nvPicPr>
          <p:cNvPr id="3" name="Picture 2" descr="t5 t12 TN">
            <a:extLst>
              <a:ext uri="{FF2B5EF4-FFF2-40B4-BE49-F238E27FC236}">
                <a16:creationId xmlns:a16="http://schemas.microsoft.com/office/drawing/2014/main" id="{264315DC-172C-485F-A65E-BC943EDA6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C179017-BBD4-4247-B197-30D5EC661DAB}"/>
              </a:ext>
            </a:extLst>
          </p:cNvPr>
          <p:cNvSpPr txBox="1"/>
          <p:nvPr/>
        </p:nvSpPr>
        <p:spPr>
          <a:xfrm>
            <a:off x="3124200" y="3462634"/>
            <a:ext cx="7459980" cy="461665"/>
          </a:xfrm>
          <a:prstGeom prst="rect">
            <a:avLst/>
          </a:prstGeom>
          <a:noFill/>
        </p:spPr>
        <p:txBody>
          <a:bodyPr wrap="square">
            <a:spAutoFit/>
          </a:bodyPr>
          <a:lstStyle/>
          <a:p>
            <a:r>
              <a:rPr lang="en-US" sz="2400" b="1" i="0" dirty="0">
                <a:solidFill>
                  <a:srgbClr val="FFFF00"/>
                </a:solidFill>
                <a:effectLst/>
                <a:latin typeface="Arial" panose="020B0604020202020204" pitchFamily="34" charset="0"/>
              </a:rPr>
              <a:t>THỨ NĂM TUẦN XII THƯỜNG NIÊN C</a:t>
            </a:r>
            <a:endParaRPr lang="en-US" sz="2400" b="1" dirty="0">
              <a:solidFill>
                <a:srgbClr val="FFFF00"/>
              </a:solidFill>
            </a:endParaRPr>
          </a:p>
        </p:txBody>
      </p:sp>
      <p:pic>
        <p:nvPicPr>
          <p:cNvPr id="10" name="Picture 9">
            <a:extLst>
              <a:ext uri="{FF2B5EF4-FFF2-40B4-BE49-F238E27FC236}">
                <a16:creationId xmlns:a16="http://schemas.microsoft.com/office/drawing/2014/main" id="{16AD5416-E2FA-4A30-9347-3C88AC5613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 y="438150"/>
            <a:ext cx="990600" cy="990600"/>
          </a:xfrm>
          <a:prstGeom prst="rect">
            <a:avLst/>
          </a:prstGeom>
        </p:spPr>
      </p:pic>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F5D5F96-ACF6-4190-90DA-6CD7786CDB70}"/>
              </a:ext>
            </a:extLst>
          </p:cNvPr>
          <p:cNvSpPr>
            <a:spLocks noGrp="1"/>
          </p:cNvSpPr>
          <p:nvPr>
            <p:ph idx="1"/>
          </p:nvPr>
        </p:nvSpPr>
        <p:spPr/>
        <p:txBody>
          <a:bodyPr/>
          <a:lstStyle/>
          <a:p>
            <a:endParaRPr lang="en-US"/>
          </a:p>
        </p:txBody>
      </p:sp>
      <p:pic>
        <p:nvPicPr>
          <p:cNvPr id="3" name="Picture 2" descr="t5 t12 TN">
            <a:extLst>
              <a:ext uri="{FF2B5EF4-FFF2-40B4-BE49-F238E27FC236}">
                <a16:creationId xmlns:a16="http://schemas.microsoft.com/office/drawing/2014/main" id="{264315DC-172C-485F-A65E-BC943EDA6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C179017-BBD4-4247-B197-30D5EC661DAB}"/>
              </a:ext>
            </a:extLst>
          </p:cNvPr>
          <p:cNvSpPr txBox="1"/>
          <p:nvPr/>
        </p:nvSpPr>
        <p:spPr>
          <a:xfrm>
            <a:off x="3124200" y="3462634"/>
            <a:ext cx="7459980" cy="461665"/>
          </a:xfrm>
          <a:prstGeom prst="rect">
            <a:avLst/>
          </a:prstGeom>
          <a:noFill/>
        </p:spPr>
        <p:txBody>
          <a:bodyPr wrap="square">
            <a:spAutoFit/>
          </a:bodyPr>
          <a:lstStyle/>
          <a:p>
            <a:r>
              <a:rPr lang="en-US" sz="2400" b="1" i="0" dirty="0">
                <a:solidFill>
                  <a:srgbClr val="FFFF00"/>
                </a:solidFill>
                <a:effectLst/>
                <a:latin typeface="Arial" panose="020B0604020202020204" pitchFamily="34" charset="0"/>
              </a:rPr>
              <a:t>THỨ NĂM TUẦN XII THƯỜNG NIÊN C</a:t>
            </a:r>
            <a:endParaRPr lang="en-US" sz="2400" b="1" dirty="0">
              <a:solidFill>
                <a:srgbClr val="FFFF00"/>
              </a:solidFill>
            </a:endParaRPr>
          </a:p>
        </p:txBody>
      </p:sp>
      <p:pic>
        <p:nvPicPr>
          <p:cNvPr id="10" name="Picture 9">
            <a:extLst>
              <a:ext uri="{FF2B5EF4-FFF2-40B4-BE49-F238E27FC236}">
                <a16:creationId xmlns:a16="http://schemas.microsoft.com/office/drawing/2014/main" id="{16AD5416-E2FA-4A30-9347-3C88AC5613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150"/>
            <a:ext cx="990600" cy="990600"/>
          </a:xfrm>
          <a:prstGeom prst="rect">
            <a:avLst/>
          </a:prstGeom>
        </p:spPr>
      </p:pic>
    </p:spTree>
    <p:extLst>
      <p:ext uri="{BB962C8B-B14F-4D97-AF65-F5344CB8AC3E}">
        <p14:creationId xmlns:p14="http://schemas.microsoft.com/office/powerpoint/2010/main" val="624808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42950"/>
            <a:ext cx="8610600" cy="4190999"/>
          </a:xfrm>
        </p:spPr>
        <p:txBody>
          <a:bodyPr>
            <a:normAutofit fontScale="90000"/>
          </a:bodyPr>
          <a:lstStyle/>
          <a:p>
            <a:pPr algn="just"/>
            <a:r>
              <a:rPr lang="vi-VN" b="1" i="0" dirty="0">
                <a:solidFill>
                  <a:schemeClr val="bg1"/>
                </a:solidFill>
                <a:effectLst/>
                <a:latin typeface="Arial" panose="020B0604020202020204" pitchFamily="34" charset="0"/>
              </a:rPr>
              <a:t>Chúa là mãnh lực của dân Người, là chiến luỹ bảo vệ mạng sống người Chúa đã xức dầu. Lạy Chúa là phần rỗi tôi, xin cứu sống dân Chúa, và chúc phúc cho phần gia nghiệp Chúa, xin hãy chăn dắt họ đến muôn đời.</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133600" y="-11847"/>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St 16, 1-12. 15-16</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2698582"/>
            <a:ext cx="4419601" cy="2387769"/>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0" y="699396"/>
            <a:ext cx="9372600" cy="1446550"/>
          </a:xfrm>
          <a:prstGeom prst="rect">
            <a:avLst/>
          </a:prstGeom>
          <a:noFill/>
        </p:spPr>
        <p:txBody>
          <a:bodyPr wrap="square">
            <a:spAutoFit/>
          </a:bodyPr>
          <a:lstStyle/>
          <a:p>
            <a:r>
              <a:rPr lang="en-US" sz="4400" b="1" i="1" dirty="0">
                <a:solidFill>
                  <a:schemeClr val="bg1"/>
                </a:solidFill>
                <a:effectLst/>
                <a:latin typeface="Arial" panose="020B0604020202020204" pitchFamily="34" charset="0"/>
              </a:rPr>
              <a:t>“Agar </a:t>
            </a:r>
            <a:r>
              <a:rPr lang="en-US" sz="4400" b="1" i="1" dirty="0" err="1">
                <a:solidFill>
                  <a:schemeClr val="bg1"/>
                </a:solidFill>
                <a:effectLst/>
                <a:latin typeface="Arial" panose="020B0604020202020204" pitchFamily="34" charset="0"/>
              </a:rPr>
              <a:t>đã</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sinh</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cho</a:t>
            </a:r>
            <a:r>
              <a:rPr lang="en-US" sz="4400" b="1" i="1" dirty="0">
                <a:solidFill>
                  <a:schemeClr val="bg1"/>
                </a:solidFill>
                <a:effectLst/>
                <a:latin typeface="Arial" panose="020B0604020202020204" pitchFamily="34" charset="0"/>
              </a:rPr>
              <a:t> Abraham </a:t>
            </a:r>
            <a:r>
              <a:rPr lang="en-US" sz="4400" b="1" i="1" dirty="0" err="1">
                <a:solidFill>
                  <a:schemeClr val="bg1"/>
                </a:solidFill>
                <a:effectLst/>
                <a:latin typeface="Arial" panose="020B0604020202020204" pitchFamily="34" charset="0"/>
              </a:rPr>
              <a:t>một</a:t>
            </a:r>
            <a:r>
              <a:rPr lang="en-US" sz="4400" b="1" i="1" dirty="0">
                <a:solidFill>
                  <a:schemeClr val="bg1"/>
                </a:solidFill>
                <a:effectLst/>
                <a:latin typeface="Arial" panose="020B0604020202020204" pitchFamily="34" charset="0"/>
              </a:rPr>
              <a:t> con </a:t>
            </a:r>
            <a:r>
              <a:rPr lang="en-US" sz="4400" b="1" i="1" dirty="0" err="1">
                <a:solidFill>
                  <a:schemeClr val="bg1"/>
                </a:solidFill>
                <a:effectLst/>
                <a:latin typeface="Arial" panose="020B0604020202020204" pitchFamily="34" charset="0"/>
              </a:rPr>
              <a:t>trai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và</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ông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gọi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nó</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là</a:t>
            </a:r>
            <a:r>
              <a:rPr lang="en-US" sz="4400" b="1" i="1" dirty="0">
                <a:solidFill>
                  <a:schemeClr val="bg1"/>
                </a:solidFill>
                <a:effectLst/>
                <a:latin typeface="Arial" panose="020B0604020202020204" pitchFamily="34" charset="0"/>
              </a:rPr>
              <a:t> Ismael”.</a:t>
            </a:r>
            <a:endParaRPr lang="en-US" sz="44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5240" y="2014658"/>
            <a:ext cx="84353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Sáng</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Thế</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38350"/>
            <a:ext cx="8305800" cy="1981200"/>
          </a:xfrm>
        </p:spPr>
        <p:txBody>
          <a:bodyPr>
            <a:normAutofit/>
          </a:bodyPr>
          <a:lstStyle/>
          <a:p>
            <a:pPr algn="just"/>
            <a:r>
              <a:rPr lang="en-US" b="1" i="0" dirty="0" err="1">
                <a:solidFill>
                  <a:schemeClr val="bg1"/>
                </a:solidFill>
                <a:effectLst/>
                <a:latin typeface="Arial" panose="020B0604020202020204" pitchFamily="34" charset="0"/>
              </a:rPr>
              <a:t>Ðáp</a:t>
            </a:r>
            <a:r>
              <a:rPr lang="en-US" b="1" i="0" dirty="0">
                <a:solidFill>
                  <a:schemeClr val="bg1"/>
                </a:solidFill>
                <a:effectLst/>
                <a:latin typeface="Arial" panose="020B0604020202020204" pitchFamily="34" charset="0"/>
              </a:rPr>
              <a:t>: </a:t>
            </a:r>
            <a:r>
              <a:rPr lang="vi-VN" b="1" i="0" dirty="0">
                <a:solidFill>
                  <a:schemeClr val="bg1"/>
                </a:solidFill>
                <a:effectLst/>
                <a:latin typeface="Arial" panose="020B0604020202020204" pitchFamily="34" charset="0"/>
              </a:rPr>
              <a:t>Hãy ca tụng Chúa, vì Người nhân hậu (c. 1a).</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2971800" y="4381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5" name="TextBox 4">
            <a:extLst>
              <a:ext uri="{FF2B5EF4-FFF2-40B4-BE49-F238E27FC236}">
                <a16:creationId xmlns:a16="http://schemas.microsoft.com/office/drawing/2014/main" id="{35FBBEB8-8D30-4113-B150-BE82AB95825A}"/>
              </a:ext>
            </a:extLst>
          </p:cNvPr>
          <p:cNvSpPr txBox="1"/>
          <p:nvPr/>
        </p:nvSpPr>
        <p:spPr>
          <a:xfrm>
            <a:off x="1905000" y="1269027"/>
            <a:ext cx="5715000" cy="707886"/>
          </a:xfrm>
          <a:prstGeom prst="rect">
            <a:avLst/>
          </a:prstGeom>
          <a:noFill/>
        </p:spPr>
        <p:txBody>
          <a:bodyPr wrap="square">
            <a:spAutoFit/>
          </a:bodyPr>
          <a:lstStyle/>
          <a:p>
            <a:r>
              <a:rPr lang="da-DK" sz="4000" b="0" i="0" dirty="0">
                <a:solidFill>
                  <a:schemeClr val="bg1"/>
                </a:solidFill>
                <a:effectLst/>
                <a:latin typeface="Arial" panose="020B0604020202020204" pitchFamily="34" charset="0"/>
              </a:rPr>
              <a:t>Tv 105, 1-2. 3-4a. 4b-5</a:t>
            </a:r>
            <a:endParaRPr lang="en-US" sz="4000" dirty="0">
              <a:solidFill>
                <a:schemeClr val="bg1"/>
              </a:solidFill>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Ngôi lời đã làm người và đã ở giữa chúng ta. Những ai tiếp rước Người, thì Người ban cho họ quyền làm con Thiên Chúa. –</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F5D5F96-ACF6-4190-90DA-6CD7786CDB70}"/>
              </a:ext>
            </a:extLst>
          </p:cNvPr>
          <p:cNvSpPr>
            <a:spLocks noGrp="1"/>
          </p:cNvSpPr>
          <p:nvPr>
            <p:ph idx="1"/>
          </p:nvPr>
        </p:nvSpPr>
        <p:spPr/>
        <p:txBody>
          <a:bodyPr/>
          <a:lstStyle/>
          <a:p>
            <a:endParaRPr lang="en-US"/>
          </a:p>
        </p:txBody>
      </p:sp>
      <p:pic>
        <p:nvPicPr>
          <p:cNvPr id="3" name="Picture 2" descr="t5 t12 TN">
            <a:extLst>
              <a:ext uri="{FF2B5EF4-FFF2-40B4-BE49-F238E27FC236}">
                <a16:creationId xmlns:a16="http://schemas.microsoft.com/office/drawing/2014/main" id="{264315DC-172C-485F-A65E-BC943EDA6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C179017-BBD4-4247-B197-30D5EC661DAB}"/>
              </a:ext>
            </a:extLst>
          </p:cNvPr>
          <p:cNvSpPr txBox="1"/>
          <p:nvPr/>
        </p:nvSpPr>
        <p:spPr>
          <a:xfrm>
            <a:off x="3810000" y="3333750"/>
            <a:ext cx="41910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7, 21-29</a:t>
            </a:r>
            <a:endParaRPr lang="en-US" sz="2800" b="1" dirty="0">
              <a:solidFill>
                <a:srgbClr val="FFFF00"/>
              </a:solidFill>
            </a:endParaRPr>
          </a:p>
        </p:txBody>
      </p:sp>
      <p:pic>
        <p:nvPicPr>
          <p:cNvPr id="10" name="Picture 9">
            <a:extLst>
              <a:ext uri="{FF2B5EF4-FFF2-40B4-BE49-F238E27FC236}">
                <a16:creationId xmlns:a16="http://schemas.microsoft.com/office/drawing/2014/main" id="{16AD5416-E2FA-4A30-9347-3C88AC5613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 y="438150"/>
            <a:ext cx="990600" cy="990600"/>
          </a:xfrm>
          <a:prstGeom prst="rect">
            <a:avLst/>
          </a:prstGeom>
        </p:spPr>
      </p:pic>
    </p:spTree>
    <p:extLst>
      <p:ext uri="{BB962C8B-B14F-4D97-AF65-F5344CB8AC3E}">
        <p14:creationId xmlns:p14="http://schemas.microsoft.com/office/powerpoint/2010/main" val="4274488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95350"/>
            <a:ext cx="8229600" cy="3619499"/>
          </a:xfrm>
        </p:spPr>
        <p:txBody>
          <a:bodyPr>
            <a:normAutofit/>
          </a:bodyPr>
          <a:lstStyle/>
          <a:p>
            <a:pPr algn="just"/>
            <a:r>
              <a:rPr lang="vi-VN" b="1" i="0" dirty="0">
                <a:solidFill>
                  <a:schemeClr val="bg1"/>
                </a:solidFill>
                <a:effectLst/>
                <a:latin typeface="Arial" panose="020B0604020202020204" pitchFamily="34" charset="0"/>
              </a:rPr>
              <a:t>Lạy Chúa, muôn loài để mắt cậy trông vào Chúa, và Chúa ban lương thực cho chúng đứng theo giờ.</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14600" y="20955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
        <p:nvSpPr>
          <p:cNvPr id="9" name="TextBox 8">
            <a:extLst>
              <a:ext uri="{FF2B5EF4-FFF2-40B4-BE49-F238E27FC236}">
                <a16:creationId xmlns:a16="http://schemas.microsoft.com/office/drawing/2014/main" id="{8357CA7D-2E67-4E47-8775-8028C2B9C44E}"/>
              </a:ext>
            </a:extLst>
          </p:cNvPr>
          <p:cNvSpPr txBox="1"/>
          <p:nvPr/>
        </p:nvSpPr>
        <p:spPr>
          <a:xfrm>
            <a:off x="2324100" y="1809750"/>
            <a:ext cx="4495800" cy="1200329"/>
          </a:xfrm>
          <a:prstGeom prst="rect">
            <a:avLst/>
          </a:prstGeom>
          <a:noFill/>
        </p:spPr>
        <p:txBody>
          <a:bodyPr wrap="square" rtlCol="0">
            <a:spAutoFit/>
          </a:bodyPr>
          <a:lstStyle/>
          <a:p>
            <a:r>
              <a:rPr lang="en-US" sz="7200" b="1" dirty="0">
                <a:solidFill>
                  <a:srgbClr val="FFFF00"/>
                </a:solidFill>
                <a:effectLst/>
                <a:latin typeface="Arial" panose="020B0604020202020204" pitchFamily="34" charset="0"/>
                <a:cs typeface="Arial" panose="020B0604020202020204" pitchFamily="34" charset="0"/>
              </a:rPr>
              <a:t>Ca </a:t>
            </a:r>
            <a:r>
              <a:rPr lang="en-US" sz="7200" b="1" dirty="0" err="1">
                <a:solidFill>
                  <a:srgbClr val="FFFF00"/>
                </a:solidFill>
                <a:effectLst/>
                <a:latin typeface="Arial" panose="020B0604020202020204" pitchFamily="34" charset="0"/>
                <a:cs typeface="Arial" panose="020B0604020202020204" pitchFamily="34" charset="0"/>
              </a:rPr>
              <a:t>Kết</a:t>
            </a:r>
            <a:r>
              <a:rPr lang="en-US" sz="7200" b="1" dirty="0">
                <a:solidFill>
                  <a:srgbClr val="FFFF00"/>
                </a:solidFill>
                <a:effectLst/>
                <a:latin typeface="Arial" panose="020B0604020202020204" pitchFamily="34" charset="0"/>
                <a:cs typeface="Arial" panose="020B0604020202020204" pitchFamily="34" charset="0"/>
              </a:rPr>
              <a:t> </a:t>
            </a:r>
            <a:r>
              <a:rPr lang="en-US" sz="7200" b="1" dirty="0" err="1">
                <a:solidFill>
                  <a:srgbClr val="FFFF00"/>
                </a:solidFill>
                <a:effectLst/>
                <a:latin typeface="Arial" panose="020B0604020202020204" pitchFamily="34" charset="0"/>
                <a:cs typeface="Arial" panose="020B0604020202020204" pitchFamily="34" charset="0"/>
              </a:rPr>
              <a:t>lễ</a:t>
            </a:r>
            <a:endParaRPr lang="en-US" sz="7200" dirty="0"/>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1737</TotalTime>
  <Words>207</Words>
  <Application>Microsoft Office PowerPoint</Application>
  <PresentationFormat>On-screen Show (16:9)</PresentationFormat>
  <Paragraphs>22</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Chúa là mãnh lực của dân Người, là chiến luỹ bảo vệ mạng sống người Chúa đã xức dầu. Lạy Chúa là phần rỗi tôi, xin cứu sống dân Chúa, và chúc phúc cho phần gia nghiệp Chúa, xin hãy chăn dắt họ đến muôn đời.</vt:lpstr>
      <vt:lpstr>PowerPoint Presentation</vt:lpstr>
      <vt:lpstr>Ðáp: Hãy ca tụng Chúa, vì Người nhân hậu (c. 1a).</vt:lpstr>
      <vt:lpstr>Alleluia, alleluia! – Ngôi lời đã làm người và đã ở giữa chúng ta. Những ai tiếp rước Người, thì Người ban cho họ quyền làm con Thiên Chúa. – Alleluia.</vt:lpstr>
      <vt:lpstr>PowerPoint Presentation</vt:lpstr>
      <vt:lpstr>PowerPoint Presentation</vt:lpstr>
      <vt:lpstr>Lạy Chúa, muôn loài để mắt cậy trông vào Chúa, và Chúa ban lương thực cho chúng đứng theo giờ.</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157</cp:revision>
  <dcterms:created xsi:type="dcterms:W3CDTF">2021-12-05T01:20:54Z</dcterms:created>
  <dcterms:modified xsi:type="dcterms:W3CDTF">2025-06-23T11:29:56Z</dcterms:modified>
</cp:coreProperties>
</file>