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96" r:id="rId4"/>
    <p:sldMasterId id="2147483856" r:id="rId5"/>
  </p:sldMasterIdLst>
  <p:notesMasterIdLst>
    <p:notesMasterId r:id="rId16"/>
  </p:notesMasterIdLst>
  <p:sldIdLst>
    <p:sldId id="1071" r:id="rId6"/>
    <p:sldId id="316" r:id="rId7"/>
    <p:sldId id="1029" r:id="rId8"/>
    <p:sldId id="1056" r:id="rId9"/>
    <p:sldId id="426" r:id="rId10"/>
    <p:sldId id="1080" r:id="rId11"/>
    <p:sldId id="1046" r:id="rId12"/>
    <p:sldId id="346" r:id="rId13"/>
    <p:sldId id="445" r:id="rId14"/>
    <p:sldId id="1081"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84" d="100"/>
          <a:sy n="84" d="100"/>
        </p:scale>
        <p:origin x="76" y="324"/>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7/10/2025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a:t>
            </a:fld>
            <a:endParaRPr lang="en-US"/>
          </a:p>
        </p:txBody>
      </p:sp>
    </p:spTree>
    <p:extLst>
      <p:ext uri="{BB962C8B-B14F-4D97-AF65-F5344CB8AC3E}">
        <p14:creationId xmlns:p14="http://schemas.microsoft.com/office/powerpoint/2010/main" val="1086415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6</a:t>
            </a:fld>
            <a:endParaRPr lang="en-US"/>
          </a:p>
        </p:txBody>
      </p:sp>
    </p:spTree>
    <p:extLst>
      <p:ext uri="{BB962C8B-B14F-4D97-AF65-F5344CB8AC3E}">
        <p14:creationId xmlns:p14="http://schemas.microsoft.com/office/powerpoint/2010/main" val="2315460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10</a:t>
            </a:fld>
            <a:endParaRPr lang="en-US"/>
          </a:p>
        </p:txBody>
      </p:sp>
    </p:spTree>
    <p:extLst>
      <p:ext uri="{BB962C8B-B14F-4D97-AF65-F5344CB8AC3E}">
        <p14:creationId xmlns:p14="http://schemas.microsoft.com/office/powerpoint/2010/main" val="1778196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7/10/2025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7/10/2025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7/10/2025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7/10/2025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7/10/2025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7/10/2025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7/10/2025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935E52C4-A13D-4144-AD15-8142ACFB32E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089"/>
            <a:ext cx="9159241" cy="5144589"/>
          </a:xfrm>
        </p:spPr>
      </p:pic>
      <p:pic>
        <p:nvPicPr>
          <p:cNvPr id="11" name="Picture 10">
            <a:extLst>
              <a:ext uri="{FF2B5EF4-FFF2-40B4-BE49-F238E27FC236}">
                <a16:creationId xmlns:a16="http://schemas.microsoft.com/office/drawing/2014/main" id="{9479E212-D0C4-4E7A-92DE-646FE81CBA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05979"/>
            <a:ext cx="1066800" cy="1066800"/>
          </a:xfrm>
          <a:prstGeom prst="rect">
            <a:avLst/>
          </a:prstGeom>
        </p:spPr>
      </p:pic>
      <p:sp>
        <p:nvSpPr>
          <p:cNvPr id="13" name="TextBox 12">
            <a:extLst>
              <a:ext uri="{FF2B5EF4-FFF2-40B4-BE49-F238E27FC236}">
                <a16:creationId xmlns:a16="http://schemas.microsoft.com/office/drawing/2014/main" id="{AB61D8C5-B619-4F8B-8D0C-3339340D490F}"/>
              </a:ext>
            </a:extLst>
          </p:cNvPr>
          <p:cNvSpPr txBox="1"/>
          <p:nvPr/>
        </p:nvSpPr>
        <p:spPr>
          <a:xfrm>
            <a:off x="1905000" y="3257550"/>
            <a:ext cx="6477000"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THỨ HAI TUẦN XVI THƯỜNG NIÊN C</a:t>
            </a:r>
            <a:endParaRPr lang="en-US" sz="2800" b="1" dirty="0">
              <a:solidFill>
                <a:srgbClr val="FFFF00"/>
              </a:solidFill>
            </a:endParaRPr>
          </a:p>
        </p:txBody>
      </p:sp>
    </p:spTree>
    <p:extLst>
      <p:ext uri="{BB962C8B-B14F-4D97-AF65-F5344CB8AC3E}">
        <p14:creationId xmlns:p14="http://schemas.microsoft.com/office/powerpoint/2010/main" val="30600543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935E52C4-A13D-4144-AD15-8142ACFB32E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089"/>
            <a:ext cx="9159241" cy="5144589"/>
          </a:xfrm>
        </p:spPr>
      </p:pic>
      <p:pic>
        <p:nvPicPr>
          <p:cNvPr id="11" name="Picture 10">
            <a:extLst>
              <a:ext uri="{FF2B5EF4-FFF2-40B4-BE49-F238E27FC236}">
                <a16:creationId xmlns:a16="http://schemas.microsoft.com/office/drawing/2014/main" id="{9479E212-D0C4-4E7A-92DE-646FE81CBA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05979"/>
            <a:ext cx="1066800" cy="1066800"/>
          </a:xfrm>
          <a:prstGeom prst="rect">
            <a:avLst/>
          </a:prstGeom>
        </p:spPr>
      </p:pic>
      <p:sp>
        <p:nvSpPr>
          <p:cNvPr id="13" name="TextBox 12">
            <a:extLst>
              <a:ext uri="{FF2B5EF4-FFF2-40B4-BE49-F238E27FC236}">
                <a16:creationId xmlns:a16="http://schemas.microsoft.com/office/drawing/2014/main" id="{AB61D8C5-B619-4F8B-8D0C-3339340D490F}"/>
              </a:ext>
            </a:extLst>
          </p:cNvPr>
          <p:cNvSpPr txBox="1"/>
          <p:nvPr/>
        </p:nvSpPr>
        <p:spPr>
          <a:xfrm>
            <a:off x="1905000" y="3257550"/>
            <a:ext cx="6477000"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THỨ HAI TUẦN XVI THƯỜNG NIÊN C</a:t>
            </a:r>
            <a:endParaRPr lang="en-US" sz="2800" b="1" dirty="0">
              <a:solidFill>
                <a:srgbClr val="FFFF00"/>
              </a:solidFill>
            </a:endParaRPr>
          </a:p>
        </p:txBody>
      </p:sp>
    </p:spTree>
    <p:extLst>
      <p:ext uri="{BB962C8B-B14F-4D97-AF65-F5344CB8AC3E}">
        <p14:creationId xmlns:p14="http://schemas.microsoft.com/office/powerpoint/2010/main" val="32838175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6700" y="971550"/>
            <a:ext cx="8610600" cy="3276599"/>
          </a:xfrm>
        </p:spPr>
        <p:txBody>
          <a:bodyPr>
            <a:normAutofit fontScale="90000"/>
          </a:bodyPr>
          <a:lstStyle/>
          <a:p>
            <a:pPr algn="just"/>
            <a:r>
              <a:rPr lang="en-US" b="1" i="0" dirty="0" err="1">
                <a:solidFill>
                  <a:schemeClr val="bg1"/>
                </a:solidFill>
                <a:effectLst/>
                <a:latin typeface="Arial" panose="020B0604020202020204" pitchFamily="34" charset="0"/>
              </a:rPr>
              <a:t>Kìa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Thiên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phù</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trợ</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đang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nâng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đỡ</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tâm</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hồn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đã</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tự</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nguyện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hiến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dâng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lễ</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vật</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lên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lạy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sẽ</a:t>
            </a:r>
            <a:r>
              <a:rPr lang="en-US" b="1" i="0" dirty="0">
                <a:solidFill>
                  <a:schemeClr val="bg1"/>
                </a:solidFill>
                <a:effectLst/>
                <a:latin typeface="Arial" panose="020B0604020202020204" pitchFamily="34" charset="0"/>
              </a:rPr>
              <a:t> ca </a:t>
            </a:r>
            <a:r>
              <a:rPr lang="en-US" b="1" i="0" dirty="0" err="1">
                <a:solidFill>
                  <a:schemeClr val="bg1"/>
                </a:solidFill>
                <a:effectLst/>
                <a:latin typeface="Arial" panose="020B0604020202020204" pitchFamily="34" charset="0"/>
              </a:rPr>
              <a:t>tụng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danh</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Ngài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vì</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danh</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Ngài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thiện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hảo</a:t>
            </a:r>
            <a:r>
              <a:rPr lang="en-US" b="1" i="0" dirty="0">
                <a:solidFill>
                  <a:schemeClr val="bg1"/>
                </a:solidFill>
                <a:effectLst/>
                <a:latin typeface="Arial" panose="020B0604020202020204" pitchFamily="34" charset="0"/>
              </a:rPr>
              <a:t>.</a:t>
            </a:r>
            <a:endParaRPr lang="vi-VN" b="1" i="0" dirty="0">
              <a:solidFill>
                <a:schemeClr val="bg1"/>
              </a:solidFill>
              <a:effectLst/>
              <a:latin typeface="Helvetica Neue"/>
            </a:endParaRPr>
          </a:p>
        </p:txBody>
      </p:sp>
      <p:sp>
        <p:nvSpPr>
          <p:cNvPr id="4" name="TextBox 3">
            <a:extLst>
              <a:ext uri="{FF2B5EF4-FFF2-40B4-BE49-F238E27FC236}">
                <a16:creationId xmlns:a16="http://schemas.microsoft.com/office/drawing/2014/main" id="{52B86BB9-B6F7-4999-BCC7-DB0AD72AC438}"/>
              </a:ext>
            </a:extLst>
          </p:cNvPr>
          <p:cNvSpPr txBox="1"/>
          <p:nvPr/>
        </p:nvSpPr>
        <p:spPr>
          <a:xfrm>
            <a:off x="2133600" y="0"/>
            <a:ext cx="4572000" cy="830997"/>
          </a:xfrm>
          <a:prstGeom prst="rect">
            <a:avLst/>
          </a:prstGeom>
          <a:noFill/>
        </p:spPr>
        <p:txBody>
          <a:bodyPr wrap="square">
            <a:spAutoFit/>
          </a:bodyPr>
          <a:lstStyle/>
          <a:p>
            <a:pPr algn="ctr"/>
            <a:r>
              <a:rPr lang="vi-VN" sz="4800" b="1" i="0" dirty="0">
                <a:solidFill>
                  <a:srgbClr val="FFFF00"/>
                </a:solidFill>
                <a:effectLst/>
                <a:latin typeface="Arial" panose="020B0604020202020204" pitchFamily="34" charset="0"/>
              </a:rPr>
              <a:t>Ca nhập lễ</a:t>
            </a:r>
            <a:endParaRPr lang="en-US" sz="4800" dirty="0"/>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228600" y="146760"/>
            <a:ext cx="84582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err="1">
                <a:solidFill>
                  <a:schemeClr val="bg1"/>
                </a:solidFill>
                <a:effectLst/>
                <a:latin typeface="Arial" panose="020B0604020202020204" pitchFamily="34" charset="0"/>
              </a:rPr>
              <a:t>Xh</a:t>
            </a:r>
            <a:r>
              <a:rPr lang="en-US" sz="4000" b="0" i="0" dirty="0">
                <a:solidFill>
                  <a:schemeClr val="bg1"/>
                </a:solidFill>
                <a:effectLst/>
                <a:latin typeface="Arial" panose="020B0604020202020204" pitchFamily="34" charset="0"/>
              </a:rPr>
              <a:t> 14, 5-18</a:t>
            </a:r>
            <a:endParaRPr lang="en-US" sz="4000" dirty="0">
              <a:solidFill>
                <a:schemeClr val="bg1"/>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724151"/>
            <a:ext cx="4800600" cy="2706172"/>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152400" y="699396"/>
            <a:ext cx="8915400" cy="1323439"/>
          </a:xfrm>
          <a:prstGeom prst="rect">
            <a:avLst/>
          </a:prstGeom>
          <a:noFill/>
        </p:spPr>
        <p:txBody>
          <a:bodyPr wrap="square">
            <a:spAutoFit/>
          </a:bodyPr>
          <a:lstStyle/>
          <a:p>
            <a:pPr algn="just"/>
            <a:r>
              <a:rPr lang="vi-VN" sz="4000" b="1" i="1" dirty="0">
                <a:solidFill>
                  <a:schemeClr val="bg1"/>
                </a:solidFill>
                <a:effectLst/>
                <a:latin typeface="Arial" panose="020B0604020202020204" pitchFamily="34" charset="0"/>
              </a:rPr>
              <a:t>“Các ngươi biết rằng Ta là Chúa, khi Ta tỏ vinh quang cho Pharaon”.</a:t>
            </a:r>
            <a:endParaRPr lang="vi-VN" sz="4000" b="1" i="0" dirty="0">
              <a:solidFill>
                <a:schemeClr val="bg1"/>
              </a:solidFill>
              <a:effectLst/>
              <a:latin typeface="Helvetica Neue"/>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381000" y="1962150"/>
            <a:ext cx="5349241" cy="707886"/>
          </a:xfrm>
          <a:prstGeom prst="rect">
            <a:avLst/>
          </a:prstGeom>
          <a:noFill/>
        </p:spPr>
        <p:txBody>
          <a:bodyPr wrap="square">
            <a:spAutoFit/>
          </a:bodyPr>
          <a:lstStyle/>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Xuất</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Hành</a:t>
            </a:r>
            <a:endParaRPr lang="en-US" sz="4000" dirty="0">
              <a:solidFill>
                <a:schemeClr val="bg1"/>
              </a:solidFill>
            </a:endParaRPr>
          </a:p>
        </p:txBody>
      </p:sp>
    </p:spTree>
    <p:extLst>
      <p:ext uri="{BB962C8B-B14F-4D97-AF65-F5344CB8AC3E}">
        <p14:creationId xmlns:p14="http://schemas.microsoft.com/office/powerpoint/2010/main" val="172052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54708"/>
            <a:ext cx="8305800" cy="2438400"/>
          </a:xfrm>
        </p:spPr>
        <p:txBody>
          <a:bodyPr>
            <a:normAutofit/>
          </a:bodyPr>
          <a:lstStyle/>
          <a:p>
            <a:pPr algn="l"/>
            <a:r>
              <a:rPr lang="en-US" sz="4900" b="1" i="0" dirty="0" err="1">
                <a:solidFill>
                  <a:schemeClr val="bg1"/>
                </a:solidFill>
                <a:effectLst/>
                <a:latin typeface="Arial" panose="020B0604020202020204" pitchFamily="34" charset="0"/>
              </a:rPr>
              <a:t>Ðáp</a:t>
            </a:r>
            <a:r>
              <a:rPr lang="en-US" sz="4900" b="1" i="0" dirty="0">
                <a:solidFill>
                  <a:schemeClr val="bg1"/>
                </a:solidFill>
                <a:effectLst/>
                <a:latin typeface="Arial" panose="020B0604020202020204" pitchFamily="34" charset="0"/>
              </a:rPr>
              <a:t>: </a:t>
            </a:r>
            <a:r>
              <a:rPr lang="vi-VN" sz="4900" b="0" i="0" dirty="0">
                <a:solidFill>
                  <a:srgbClr val="333333"/>
                </a:solidFill>
                <a:effectLst/>
                <a:latin typeface="Arial" panose="020B0604020202020204" pitchFamily="34" charset="0"/>
              </a:rPr>
              <a:t> </a:t>
            </a:r>
            <a:r>
              <a:rPr lang="vi-VN" b="1" i="0" dirty="0">
                <a:solidFill>
                  <a:schemeClr val="bg1"/>
                </a:solidFill>
                <a:effectLst/>
                <a:latin typeface="Arial" panose="020B0604020202020204" pitchFamily="34" charset="0"/>
              </a:rPr>
              <a:t>Chúng ta hãy ca tụng Chúa, vì Người uy linh cao cả </a:t>
            </a:r>
            <a:endParaRPr lang="en-US" b="1" dirty="0">
              <a:solidFill>
                <a:schemeClr val="bg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7B1B11A-6F83-4AF2-A82F-8A90599E79EB}"/>
              </a:ext>
            </a:extLst>
          </p:cNvPr>
          <p:cNvSpPr txBox="1"/>
          <p:nvPr/>
        </p:nvSpPr>
        <p:spPr>
          <a:xfrm>
            <a:off x="3124200" y="285750"/>
            <a:ext cx="2743200" cy="769441"/>
          </a:xfrm>
          <a:prstGeom prst="rect">
            <a:avLst/>
          </a:prstGeom>
          <a:noFill/>
        </p:spPr>
        <p:txBody>
          <a:bodyPr wrap="square" rtlCol="0">
            <a:spAutoFit/>
          </a:bodyPr>
          <a:lstStyle/>
          <a:p>
            <a:r>
              <a:rPr lang="en-US" sz="4400" b="1" dirty="0" err="1">
                <a:solidFill>
                  <a:srgbClr val="FFFF00"/>
                </a:solidFill>
                <a:latin typeface="Arial" panose="020B0604020202020204" pitchFamily="34" charset="0"/>
                <a:cs typeface="Arial" panose="020B0604020202020204" pitchFamily="34" charset="0"/>
              </a:rPr>
              <a:t>Đáp</a:t>
            </a:r>
            <a:r>
              <a:rPr lang="en-US" sz="4400" b="1" dirty="0">
                <a:solidFill>
                  <a:srgbClr val="FFFF00"/>
                </a:solidFill>
                <a:latin typeface="Arial" panose="020B0604020202020204" pitchFamily="34" charset="0"/>
                <a:cs typeface="Arial" panose="020B0604020202020204" pitchFamily="34" charset="0"/>
              </a:rPr>
              <a:t> Ca:</a:t>
            </a:r>
          </a:p>
        </p:txBody>
      </p:sp>
      <p:sp>
        <p:nvSpPr>
          <p:cNvPr id="4" name="TextBox 3">
            <a:extLst>
              <a:ext uri="{FF2B5EF4-FFF2-40B4-BE49-F238E27FC236}">
                <a16:creationId xmlns:a16="http://schemas.microsoft.com/office/drawing/2014/main" id="{F22101A7-7A50-4267-B637-FFC602B63662}"/>
              </a:ext>
            </a:extLst>
          </p:cNvPr>
          <p:cNvSpPr txBox="1"/>
          <p:nvPr/>
        </p:nvSpPr>
        <p:spPr>
          <a:xfrm>
            <a:off x="1790700" y="1276350"/>
            <a:ext cx="5562600" cy="769441"/>
          </a:xfrm>
          <a:prstGeom prst="rect">
            <a:avLst/>
          </a:prstGeom>
          <a:noFill/>
        </p:spPr>
        <p:txBody>
          <a:bodyPr wrap="square" rtlCol="0">
            <a:spAutoFit/>
          </a:bodyPr>
          <a:lstStyle/>
          <a:p>
            <a:r>
              <a:rPr lang="en-US" sz="4400" b="0" i="0" dirty="0" err="1">
                <a:solidFill>
                  <a:schemeClr val="bg1"/>
                </a:solidFill>
                <a:effectLst/>
                <a:latin typeface="Arial" panose="020B0604020202020204" pitchFamily="34" charset="0"/>
              </a:rPr>
              <a:t>Xh</a:t>
            </a:r>
            <a:r>
              <a:rPr lang="en-US" sz="4400" b="0" i="0" dirty="0">
                <a:solidFill>
                  <a:schemeClr val="bg1"/>
                </a:solidFill>
                <a:effectLst/>
                <a:latin typeface="Arial" panose="020B0604020202020204" pitchFamily="34" charset="0"/>
              </a:rPr>
              <a:t> 15, 1-2. 3-4. 5-6</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47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1450"/>
            <a:ext cx="8305800" cy="4800600"/>
          </a:xfrm>
        </p:spPr>
        <p:txBody>
          <a:bodyPr>
            <a:noAutofit/>
          </a:bodyPr>
          <a:lstStyle/>
          <a:p>
            <a:pPr algn="just"/>
            <a:r>
              <a:rPr lang="en-US" b="1" i="0" dirty="0">
                <a:solidFill>
                  <a:srgbClr val="FFFF00"/>
                </a:solidFill>
                <a:effectLst/>
                <a:latin typeface="Arial" panose="020B0604020202020204" pitchFamily="34" charset="0"/>
              </a:rPr>
              <a:t>Alleluia, alleluia! </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phán</a:t>
            </a:r>
            <a:r>
              <a:rPr lang="en-US" b="1" i="0" dirty="0">
                <a:solidFill>
                  <a:schemeClr val="bg1"/>
                </a:solidFill>
                <a:effectLst/>
                <a:latin typeface="Arial" panose="020B0604020202020204" pitchFamily="34" charset="0"/>
              </a:rPr>
              <a:t>: “Con </a:t>
            </a:r>
            <a:r>
              <a:rPr lang="en-US" b="1" i="0" dirty="0" err="1">
                <a:solidFill>
                  <a:schemeClr val="bg1"/>
                </a:solidFill>
                <a:effectLst/>
                <a:latin typeface="Arial" panose="020B0604020202020204" pitchFamily="34" charset="0"/>
              </a:rPr>
              <a:t>chiên</a:t>
            </a:r>
            <a:r>
              <a:rPr lang="en-US" b="1" i="0" dirty="0">
                <a:solidFill>
                  <a:schemeClr val="bg1"/>
                </a:solidFill>
                <a:effectLst/>
                <a:latin typeface="Arial" panose="020B0604020202020204" pitchFamily="34" charset="0"/>
              </a:rPr>
              <a:t> Ta </a:t>
            </a:r>
            <a:r>
              <a:rPr lang="en-US" b="1" i="0" dirty="0" err="1">
                <a:solidFill>
                  <a:schemeClr val="bg1"/>
                </a:solidFill>
                <a:effectLst/>
                <a:latin typeface="Arial" panose="020B0604020202020204" pitchFamily="34" charset="0"/>
              </a:rPr>
              <a:t>thì</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nghe</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tiếng</a:t>
            </a:r>
            <a:r>
              <a:rPr lang="en-US" b="1" i="0" dirty="0">
                <a:solidFill>
                  <a:schemeClr val="bg1"/>
                </a:solidFill>
                <a:effectLst/>
                <a:latin typeface="Arial" panose="020B0604020202020204" pitchFamily="34" charset="0"/>
              </a:rPr>
              <a:t> Ta; Ta </a:t>
            </a:r>
            <a:r>
              <a:rPr lang="en-US" b="1" i="0" dirty="0" err="1">
                <a:solidFill>
                  <a:schemeClr val="bg1"/>
                </a:solidFill>
                <a:effectLst/>
                <a:latin typeface="Arial" panose="020B0604020202020204" pitchFamily="34" charset="0"/>
              </a:rPr>
              <a:t>biết</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theo</a:t>
            </a:r>
            <a:r>
              <a:rPr lang="en-US" b="1" i="0" dirty="0">
                <a:solidFill>
                  <a:schemeClr val="bg1"/>
                </a:solidFill>
                <a:effectLst/>
                <a:latin typeface="Arial" panose="020B0604020202020204" pitchFamily="34" charset="0"/>
              </a:rPr>
              <a:t> Ta”. – </a:t>
            </a:r>
            <a:r>
              <a:rPr lang="en-US" b="1" i="0" dirty="0">
                <a:solidFill>
                  <a:srgbClr val="FFFF00"/>
                </a:solidFill>
                <a:effectLst/>
                <a:latin typeface="Arial" panose="020B0604020202020204" pitchFamily="34" charset="0"/>
              </a:rPr>
              <a:t>Alleluia.</a:t>
            </a:r>
            <a:endParaRPr lang="en-US" b="1"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71542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935E52C4-A13D-4144-AD15-8142ACFB32E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089"/>
            <a:ext cx="9159241" cy="5144589"/>
          </a:xfrm>
        </p:spPr>
      </p:pic>
      <p:pic>
        <p:nvPicPr>
          <p:cNvPr id="11" name="Picture 10">
            <a:extLst>
              <a:ext uri="{FF2B5EF4-FFF2-40B4-BE49-F238E27FC236}">
                <a16:creationId xmlns:a16="http://schemas.microsoft.com/office/drawing/2014/main" id="{9479E212-D0C4-4E7A-92DE-646FE81CBA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05979"/>
            <a:ext cx="1066800" cy="1066800"/>
          </a:xfrm>
          <a:prstGeom prst="rect">
            <a:avLst/>
          </a:prstGeom>
        </p:spPr>
      </p:pic>
      <p:sp>
        <p:nvSpPr>
          <p:cNvPr id="13" name="TextBox 12">
            <a:extLst>
              <a:ext uri="{FF2B5EF4-FFF2-40B4-BE49-F238E27FC236}">
                <a16:creationId xmlns:a16="http://schemas.microsoft.com/office/drawing/2014/main" id="{AB61D8C5-B619-4F8B-8D0C-3339340D490F}"/>
              </a:ext>
            </a:extLst>
          </p:cNvPr>
          <p:cNvSpPr txBox="1"/>
          <p:nvPr/>
        </p:nvSpPr>
        <p:spPr>
          <a:xfrm>
            <a:off x="3429000" y="3257550"/>
            <a:ext cx="4267200" cy="523220"/>
          </a:xfrm>
          <a:prstGeom prst="rect">
            <a:avLst/>
          </a:prstGeom>
          <a:noFill/>
        </p:spPr>
        <p:txBody>
          <a:bodyPr wrap="square">
            <a:spAutoFit/>
          </a:bodyPr>
          <a:lstStyle/>
          <a:p>
            <a:r>
              <a:rPr lang="en-US" sz="2800" b="1" i="0" dirty="0" err="1">
                <a:solidFill>
                  <a:srgbClr val="FFFF00"/>
                </a:solidFill>
                <a:effectLst/>
                <a:latin typeface="Arial" panose="020B0604020202020204" pitchFamily="34" charset="0"/>
              </a:rPr>
              <a:t>Phúc</a:t>
            </a:r>
            <a:r>
              <a:rPr lang="en-US" sz="2800" b="1" i="0" dirty="0">
                <a:solidFill>
                  <a:srgbClr val="FFFF00"/>
                </a:solidFill>
                <a:effectLst/>
                <a:latin typeface="Arial" panose="020B0604020202020204" pitchFamily="34" charset="0"/>
              </a:rPr>
              <a:t> </a:t>
            </a:r>
            <a:r>
              <a:rPr lang="en-US" sz="2800" b="1" i="0" dirty="0" err="1">
                <a:solidFill>
                  <a:srgbClr val="FFFF00"/>
                </a:solidFill>
                <a:effectLst/>
                <a:latin typeface="Arial" panose="020B0604020202020204" pitchFamily="34" charset="0"/>
              </a:rPr>
              <a:t>Âm</a:t>
            </a:r>
            <a:r>
              <a:rPr lang="en-US" sz="2800" b="1" i="0" dirty="0">
                <a:solidFill>
                  <a:srgbClr val="FFFF00"/>
                </a:solidFill>
                <a:effectLst/>
                <a:latin typeface="Arial" panose="020B0604020202020204" pitchFamily="34" charset="0"/>
              </a:rPr>
              <a:t>: Mt 12, 38-42</a:t>
            </a:r>
            <a:endParaRPr lang="en-US" sz="2800" b="1" dirty="0">
              <a:solidFill>
                <a:srgbClr val="FFFF00"/>
              </a:solidFill>
            </a:endParaRPr>
          </a:p>
        </p:txBody>
      </p:sp>
    </p:spTree>
    <p:extLst>
      <p:ext uri="{BB962C8B-B14F-4D97-AF65-F5344CB8AC3E}">
        <p14:creationId xmlns:p14="http://schemas.microsoft.com/office/powerpoint/2010/main" val="23428195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0997"/>
            <a:ext cx="8382000" cy="3619499"/>
          </a:xfrm>
        </p:spPr>
        <p:txBody>
          <a:bodyPr>
            <a:normAutofit/>
          </a:bodyPr>
          <a:lstStyle/>
          <a:p>
            <a:pPr algn="just"/>
            <a:r>
              <a:rPr lang="vi-VN" b="1" i="0" dirty="0">
                <a:solidFill>
                  <a:schemeClr val="bg1"/>
                </a:solidFill>
                <a:effectLst/>
                <a:latin typeface="Arial" panose="020B0604020202020204" pitchFamily="34" charset="0"/>
              </a:rPr>
              <a:t>Chúa đã làm những điều lạ lùng đáng ghi nhớ, Chúa thật là Đấng nhân hậu và từ bi; Người đã ban lương thực cho những ai tôn sợ Người.</a:t>
            </a:r>
            <a:endParaRPr lang="vi-VN"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8C745E0C-A35F-4DDD-A95C-64550B5F1418}"/>
              </a:ext>
            </a:extLst>
          </p:cNvPr>
          <p:cNvSpPr txBox="1"/>
          <p:nvPr/>
        </p:nvSpPr>
        <p:spPr>
          <a:xfrm>
            <a:off x="2438400" y="-11430"/>
            <a:ext cx="44958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hiệp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1297</TotalTime>
  <Words>196</Words>
  <Application>Microsoft Office PowerPoint</Application>
  <PresentationFormat>On-screen Show (16:9)</PresentationFormat>
  <Paragraphs>21</Paragraphs>
  <Slides>10</Slides>
  <Notes>6</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10</vt:i4>
      </vt:variant>
    </vt:vector>
  </HeadingPairs>
  <TitlesOfParts>
    <vt:vector size="19" baseType="lpstr">
      <vt:lpstr>Arial</vt:lpstr>
      <vt:lpstr>Calibri</vt:lpstr>
      <vt:lpstr>Helvetica Neue</vt:lpstr>
      <vt:lpstr>UTM American Sans</vt:lpstr>
      <vt:lpstr>Office Theme</vt:lpstr>
      <vt:lpstr>5_Office Theme</vt:lpstr>
      <vt:lpstr>6_Office Theme</vt:lpstr>
      <vt:lpstr>9_Office Theme</vt:lpstr>
      <vt:lpstr>10_Office Theme</vt:lpstr>
      <vt:lpstr>PowerPoint Presentation</vt:lpstr>
      <vt:lpstr>Kìa Thiên Chúa phù trợ tôi, Chúa đang nâng đỡ tâm hồn tôi. Tôi đã tự nguyện hiến dâng lễ vật lên Chúa, và lạy Chúa, tôi sẽ ca tụng danh Ngài, vì danh Ngài thiện hảo.</vt:lpstr>
      <vt:lpstr>PowerPoint Presentation</vt:lpstr>
      <vt:lpstr>Ðáp:  Chúng ta hãy ca tụng Chúa, vì Người uy linh cao cả </vt:lpstr>
      <vt:lpstr>Alleluia, alleluia! – Chúa phán: “Con chiên Ta thì nghe tiếng Ta; Ta biết chúng và chúng theo Ta”. – Alleluia.</vt:lpstr>
      <vt:lpstr>PowerPoint Presentation</vt:lpstr>
      <vt:lpstr>PowerPoint Presentation</vt:lpstr>
      <vt:lpstr>Chúa đã làm những điều lạ lùng đáng ghi nhớ, Chúa thật là Đấng nhân hậu và từ bi; Người đã ban lương thực cho những ai tôn sợ Người.</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155</cp:revision>
  <dcterms:created xsi:type="dcterms:W3CDTF">2021-12-05T01:20:54Z</dcterms:created>
  <dcterms:modified xsi:type="dcterms:W3CDTF">2025-07-10T04:48:04Z</dcterms:modified>
</cp:coreProperties>
</file>