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24" r:id="rId7"/>
    <p:sldId id="278" r:id="rId8"/>
    <p:sldId id="282" r:id="rId9"/>
    <p:sldId id="283" r:id="rId10"/>
    <p:sldId id="325"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E330E77-36FE-4168-8485-72216856F6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4616"/>
          </a:xfrm>
          <a:prstGeom prst="rect">
            <a:avLst/>
          </a:prstGeom>
        </p:spPr>
      </p:pic>
      <p:sp>
        <p:nvSpPr>
          <p:cNvPr id="9" name="TextBox 8">
            <a:extLst>
              <a:ext uri="{FF2B5EF4-FFF2-40B4-BE49-F238E27FC236}">
                <a16:creationId xmlns:a16="http://schemas.microsoft.com/office/drawing/2014/main" id="{73FEEA33-753E-4534-8312-AE991423E161}"/>
              </a:ext>
            </a:extLst>
          </p:cNvPr>
          <p:cNvSpPr txBox="1"/>
          <p:nvPr/>
        </p:nvSpPr>
        <p:spPr>
          <a:xfrm>
            <a:off x="1553671" y="3123528"/>
            <a:ext cx="6521777" cy="525506"/>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SÁU TUẦN </a:t>
            </a:r>
            <a:r>
              <a:rPr lang="en-US" sz="2800" b="1" dirty="0">
                <a:solidFill>
                  <a:srgbClr val="FFFF00"/>
                </a:solidFill>
                <a:latin typeface="Arial" panose="020B0604020202020204" pitchFamily="34" charset="0"/>
              </a:rPr>
              <a:t>XV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29771A08-E819-42C3-B254-AC3652898A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4008" y="234670"/>
            <a:ext cx="1051964" cy="1051964"/>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E330E77-36FE-4168-8485-72216856F6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4616"/>
          </a:xfrm>
          <a:prstGeom prst="rect">
            <a:avLst/>
          </a:prstGeom>
        </p:spPr>
      </p:pic>
      <p:sp>
        <p:nvSpPr>
          <p:cNvPr id="9" name="TextBox 8">
            <a:extLst>
              <a:ext uri="{FF2B5EF4-FFF2-40B4-BE49-F238E27FC236}">
                <a16:creationId xmlns:a16="http://schemas.microsoft.com/office/drawing/2014/main" id="{73FEEA33-753E-4534-8312-AE991423E161}"/>
              </a:ext>
            </a:extLst>
          </p:cNvPr>
          <p:cNvSpPr txBox="1"/>
          <p:nvPr/>
        </p:nvSpPr>
        <p:spPr>
          <a:xfrm>
            <a:off x="1553671" y="3123528"/>
            <a:ext cx="6521777" cy="525506"/>
          </a:xfrm>
          <a:prstGeom prst="rect">
            <a:avLst/>
          </a:prstGeom>
          <a:noFill/>
        </p:spPr>
        <p:txBody>
          <a:bodyPr wrap="square">
            <a:spAutoFit/>
          </a:bodyPr>
          <a:lstStyle/>
          <a:p>
            <a:pPr algn="ctr"/>
            <a:r>
              <a:rPr lang="en-US" sz="2800" b="1" i="0">
                <a:solidFill>
                  <a:srgbClr val="FFFF00"/>
                </a:solidFill>
                <a:effectLst/>
                <a:latin typeface="Arial" panose="020B0604020202020204" pitchFamily="34" charset="0"/>
              </a:rPr>
              <a:t>THỨ SÁU </a:t>
            </a:r>
            <a:r>
              <a:rPr lang="en-US" sz="2800" b="1" i="0" dirty="0">
                <a:solidFill>
                  <a:srgbClr val="FFFF00"/>
                </a:solidFill>
                <a:effectLst/>
                <a:latin typeface="Arial" panose="020B0604020202020204" pitchFamily="34" charset="0"/>
              </a:rPr>
              <a:t>TUẦN </a:t>
            </a:r>
            <a:r>
              <a:rPr lang="en-US" sz="2800" b="1" dirty="0">
                <a:solidFill>
                  <a:srgbClr val="FFFF00"/>
                </a:solidFill>
                <a:latin typeface="Arial" panose="020B0604020202020204" pitchFamily="34" charset="0"/>
              </a:rPr>
              <a:t>XV </a:t>
            </a:r>
            <a:r>
              <a:rPr lang="en-US" sz="2800" b="1" i="0" dirty="0">
                <a:solidFill>
                  <a:srgbClr val="FFFF00"/>
                </a:solidFill>
                <a:effectLst/>
                <a:latin typeface="Arial" panose="020B0604020202020204" pitchFamily="34" charset="0"/>
              </a:rPr>
              <a:t>THƯỜNG NIÊN A</a:t>
            </a:r>
            <a:endParaRPr lang="en-US" sz="2800" b="1" dirty="0">
              <a:solidFill>
                <a:srgbClr val="FFFF00"/>
              </a:solidFill>
            </a:endParaRPr>
          </a:p>
        </p:txBody>
      </p:sp>
      <p:pic>
        <p:nvPicPr>
          <p:cNvPr id="10" name="Picture 9">
            <a:extLst>
              <a:ext uri="{FF2B5EF4-FFF2-40B4-BE49-F238E27FC236}">
                <a16:creationId xmlns:a16="http://schemas.microsoft.com/office/drawing/2014/main" id="{29771A08-E819-42C3-B254-AC3652898A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4008" y="234670"/>
            <a:ext cx="1051964" cy="1051964"/>
          </a:xfrm>
          <a:prstGeom prst="rect">
            <a:avLst/>
          </a:prstGeom>
        </p:spPr>
      </p:pic>
    </p:spTree>
    <p:extLst>
      <p:ext uri="{BB962C8B-B14F-4D97-AF65-F5344CB8AC3E}">
        <p14:creationId xmlns:p14="http://schemas.microsoft.com/office/powerpoint/2010/main" val="3763379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02635" y="759034"/>
            <a:ext cx="8625439" cy="3477875"/>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400" b="1" i="0" dirty="0">
                <a:solidFill>
                  <a:schemeClr val="bg1"/>
                </a:solidFill>
                <a:effectLst/>
                <a:latin typeface="Helvetica Neue"/>
              </a:rPr>
              <a:t>Phần tôi, nhờ công chính, tôi sẽ được nhìn thấy thánh nhan Chúa, tôi sẽ được no thoả khi Chúa tỏ bầy sự vinh quang của Chúa</a:t>
            </a:r>
            <a:endParaRPr lang="en-US" sz="44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707460" y="-71963"/>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859764"/>
            <a:ext cx="8640961" cy="2123658"/>
          </a:xfrm>
          <a:prstGeom prst="rect">
            <a:avLst/>
          </a:prstGeom>
          <a:noFill/>
          <a:ln>
            <a:noFill/>
            <a:prstDash val="solid"/>
          </a:ln>
        </p:spPr>
        <p:txBody>
          <a:bodyPr vert="horz" wrap="square" lIns="91440" tIns="45720" rIns="91440" bIns="45720" anchor="t" anchorCtr="0" compatLnSpc="1">
            <a:spAutoFit/>
          </a:bodyPr>
          <a:lstStyle/>
          <a:p>
            <a:pPr algn="just"/>
            <a:r>
              <a:rPr lang="vi-VN" sz="4400" b="1" i="0" dirty="0">
                <a:solidFill>
                  <a:schemeClr val="bg1"/>
                </a:solidFill>
                <a:effectLst/>
                <a:latin typeface="Arial" panose="020B0604020202020204" pitchFamily="34" charset="0"/>
              </a:rPr>
              <a:t>“</a:t>
            </a:r>
            <a:r>
              <a:rPr lang="vi-VN" sz="4400" b="1" i="1" dirty="0">
                <a:solidFill>
                  <a:schemeClr val="bg1"/>
                </a:solidFill>
                <a:effectLst/>
                <a:latin typeface="Arial" panose="020B0604020202020204" pitchFamily="34" charset="0"/>
              </a:rPr>
              <a:t>Ta đã nghe lời ngươi cầu nguyện, và Ta đã lau sạch nước mắt của ngươi”.</a:t>
            </a:r>
            <a:endParaRPr lang="en-US" sz="4400" b="1" i="0" dirty="0">
              <a:solidFill>
                <a:schemeClr val="bg1"/>
              </a:solidFill>
              <a:effectLst/>
              <a:latin typeface="Helvetica Neue"/>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186453" y="224706"/>
            <a:ext cx="8771092"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i="0" dirty="0">
                <a:solidFill>
                  <a:schemeClr val="bg1"/>
                </a:solidFill>
                <a:effectLst/>
                <a:latin typeface="Arial" panose="020B0604020202020204" pitchFamily="34" charset="0"/>
              </a:rPr>
              <a:t> </a:t>
            </a:r>
            <a:r>
              <a:rPr lang="nl-NL" sz="4000" b="0" i="0" dirty="0">
                <a:solidFill>
                  <a:schemeClr val="bg1"/>
                </a:solidFill>
                <a:effectLst/>
                <a:latin typeface="Arial" panose="020B0604020202020204" pitchFamily="34" charset="0"/>
              </a:rPr>
              <a:t>Is 38, 1-6. 21-22. 7-8</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125758" y="2910594"/>
            <a:ext cx="8892482"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Tiên</a:t>
            </a:r>
            <a:r>
              <a:rPr lang="en-US" sz="4000" b="0" i="0" dirty="0">
                <a:solidFill>
                  <a:schemeClr val="bg1"/>
                </a:solidFill>
                <a:effectLst/>
                <a:latin typeface="Arial" panose="020B0604020202020204" pitchFamily="34" charset="0"/>
              </a:rPr>
              <a:t> tri </a:t>
            </a:r>
            <a:r>
              <a:rPr lang="en-US" sz="4000" b="0" i="0" dirty="0" err="1">
                <a:solidFill>
                  <a:schemeClr val="bg1"/>
                </a:solidFill>
                <a:effectLst/>
                <a:latin typeface="Arial" panose="020B0604020202020204" pitchFamily="34" charset="0"/>
              </a:rPr>
              <a:t>Isaia</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65614" y="3011884"/>
            <a:ext cx="3952626" cy="2131615"/>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620799" y="1715547"/>
            <a:ext cx="8063344"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Đáp</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cứu</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mạng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sống</a:t>
            </a:r>
            <a:r>
              <a:rPr lang="en-US" sz="4400" b="1" i="0" dirty="0">
                <a:solidFill>
                  <a:schemeClr val="bg1"/>
                </a:solidFill>
                <a:effectLst/>
                <a:latin typeface="Arial" panose="020B0604020202020204" pitchFamily="34" charset="0"/>
              </a:rPr>
              <a:t> con, </a:t>
            </a:r>
            <a:r>
              <a:rPr lang="en-US" sz="4400" b="1" i="0" dirty="0" err="1">
                <a:solidFill>
                  <a:schemeClr val="bg1"/>
                </a:solidFill>
                <a:effectLst/>
                <a:latin typeface="Arial" panose="020B0604020202020204" pitchFamily="34" charset="0"/>
              </a:rPr>
              <a:t>ngõ</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hầu</a:t>
            </a:r>
            <a:r>
              <a:rPr lang="en-US" sz="4400" b="1" i="0" dirty="0">
                <a:solidFill>
                  <a:schemeClr val="bg1"/>
                </a:solidFill>
                <a:effectLst/>
                <a:latin typeface="Arial" panose="020B0604020202020204" pitchFamily="34" charset="0"/>
              </a:rPr>
              <a:t> con </a:t>
            </a:r>
            <a:r>
              <a:rPr lang="en-US" sz="4400" b="1" i="0" dirty="0" err="1">
                <a:solidFill>
                  <a:schemeClr val="bg1"/>
                </a:solidFill>
                <a:effectLst/>
                <a:latin typeface="Arial" panose="020B0604020202020204" pitchFamily="34" charset="0"/>
              </a:rPr>
              <a:t>khỏi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phải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chết</a:t>
            </a:r>
            <a:r>
              <a:rPr lang="en-US" sz="4400" b="1" i="0" dirty="0">
                <a:solidFill>
                  <a:schemeClr val="bg1"/>
                </a:solidFill>
                <a:effectLst/>
                <a:latin typeface="Arial" panose="020B0604020202020204" pitchFamily="34" charset="0"/>
              </a:rPr>
              <a:t> (c. 17b).</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875329" y="939743"/>
            <a:ext cx="7808814" cy="646331"/>
          </a:xfrm>
          <a:prstGeom prst="rect">
            <a:avLst/>
          </a:prstGeom>
          <a:noFill/>
        </p:spPr>
        <p:txBody>
          <a:bodyPr wrap="square">
            <a:spAutoFit/>
          </a:bodyPr>
          <a:lstStyle/>
          <a:p>
            <a:pPr algn="ctr"/>
            <a:r>
              <a:rPr lang="nl-NL" sz="3600" b="0" i="0" dirty="0">
                <a:solidFill>
                  <a:schemeClr val="bg1"/>
                </a:solidFill>
                <a:effectLst/>
                <a:latin typeface="Arial" panose="020B0604020202020204" pitchFamily="34" charset="0"/>
              </a:rPr>
              <a:t>Is 38, 10. 11. 12. 16</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a:t>
            </a:r>
            <a:r>
              <a:rPr lang="en-US" sz="4400" b="1" i="0" dirty="0">
                <a:solidFill>
                  <a:schemeClr val="bg1"/>
                </a:solidFill>
                <a:effectLst/>
                <a:latin typeface="Arial" panose="020B0604020202020204" pitchFamily="34" charset="0"/>
              </a:rPr>
              <a:t>: </a:t>
            </a:r>
            <a:r>
              <a:rPr lang="en-US" sz="4400" b="0" i="0" dirty="0">
                <a:solidFill>
                  <a:schemeClr val="bg1"/>
                </a:solidFill>
                <a:effectLst/>
                <a:latin typeface="Arial" panose="020B0604020202020204" pitchFamily="34" charset="0"/>
              </a:rPr>
              <a:t>Tv 129, 5</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30247"/>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en-US" sz="4400" i="0" dirty="0">
                <a:solidFill>
                  <a:schemeClr val="bg1"/>
                </a:solidFill>
                <a:effectLst/>
                <a:latin typeface="Helvetica Neue"/>
              </a:rPr>
              <a:t> </a:t>
            </a:r>
            <a:r>
              <a:rPr lang="en-US" sz="4400" i="0" dirty="0">
                <a:solidFill>
                  <a:schemeClr val="bg1"/>
                </a:solidFill>
                <a:effectLst/>
                <a:latin typeface="Arial" panose="020B0604020202020204" pitchFamily="34" charset="0"/>
              </a:rPr>
              <a:t>– Con </a:t>
            </a:r>
            <a:r>
              <a:rPr lang="en-US" sz="4400" i="0" dirty="0" err="1">
                <a:solidFill>
                  <a:schemeClr val="bg1"/>
                </a:solidFill>
                <a:effectLst/>
                <a:latin typeface="Arial" panose="020B0604020202020204" pitchFamily="34" charset="0"/>
              </a:rPr>
              <a:t>hy</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vọng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rất</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nhiều</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vào</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linh</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hồn</a:t>
            </a:r>
            <a:r>
              <a:rPr lang="en-US" sz="4400" i="0" dirty="0">
                <a:solidFill>
                  <a:schemeClr val="bg1"/>
                </a:solidFill>
                <a:effectLst/>
                <a:latin typeface="Arial" panose="020B0604020202020204" pitchFamily="34" charset="0"/>
              </a:rPr>
              <a:t> con </a:t>
            </a:r>
            <a:r>
              <a:rPr lang="en-US" sz="4400" i="0" dirty="0" err="1">
                <a:solidFill>
                  <a:schemeClr val="bg1"/>
                </a:solidFill>
                <a:effectLst/>
                <a:latin typeface="Arial" panose="020B0604020202020204" pitchFamily="34" charset="0"/>
              </a:rPr>
              <a:t>trông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cậy</a:t>
            </a:r>
            <a:r>
              <a:rPr lang="en-US" sz="4400" i="0" dirty="0">
                <a:solidFill>
                  <a:schemeClr val="bg1"/>
                </a:solidFill>
                <a:effectLst/>
                <a:latin typeface="Arial" panose="020B0604020202020204" pitchFamily="34" charset="0"/>
              </a:rPr>
              <a:t> ở </a:t>
            </a:r>
            <a:r>
              <a:rPr lang="en-US" sz="4400" i="0" dirty="0" err="1">
                <a:solidFill>
                  <a:schemeClr val="bg1"/>
                </a:solidFill>
                <a:effectLst/>
                <a:latin typeface="Arial" panose="020B0604020202020204" pitchFamily="34" charset="0"/>
              </a:rPr>
              <a:t>lời</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E330E77-36FE-4168-8485-72216856F6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4616"/>
          </a:xfrm>
          <a:prstGeom prst="rect">
            <a:avLst/>
          </a:prstGeom>
        </p:spPr>
      </p:pic>
      <p:sp>
        <p:nvSpPr>
          <p:cNvPr id="9" name="TextBox 8">
            <a:extLst>
              <a:ext uri="{FF2B5EF4-FFF2-40B4-BE49-F238E27FC236}">
                <a16:creationId xmlns:a16="http://schemas.microsoft.com/office/drawing/2014/main" id="{73FEEA33-753E-4534-8312-AE991423E161}"/>
              </a:ext>
            </a:extLst>
          </p:cNvPr>
          <p:cNvSpPr txBox="1"/>
          <p:nvPr/>
        </p:nvSpPr>
        <p:spPr>
          <a:xfrm>
            <a:off x="1909721" y="2985963"/>
            <a:ext cx="6521777" cy="646331"/>
          </a:xfrm>
          <a:prstGeom prst="rect">
            <a:avLst/>
          </a:prstGeom>
          <a:noFill/>
        </p:spPr>
        <p:txBody>
          <a:bodyPr wrap="square">
            <a:spAutoFit/>
          </a:bodyPr>
          <a:lstStyle/>
          <a:p>
            <a:pPr algn="ctr"/>
            <a:r>
              <a:rPr lang="en-US" sz="3600" b="1" i="0" dirty="0" err="1">
                <a:solidFill>
                  <a:srgbClr val="FFFF00"/>
                </a:solidFill>
                <a:effectLst/>
                <a:latin typeface="Arial" panose="020B0604020202020204" pitchFamily="34" charset="0"/>
              </a:rPr>
              <a:t>Phúc</a:t>
            </a:r>
            <a:r>
              <a:rPr lang="en-US" sz="3600" b="1" i="0" dirty="0">
                <a:solidFill>
                  <a:srgbClr val="FFFF00"/>
                </a:solidFill>
                <a:effectLst/>
                <a:latin typeface="Arial" panose="020B0604020202020204" pitchFamily="34" charset="0"/>
              </a:rPr>
              <a:t> </a:t>
            </a:r>
            <a:r>
              <a:rPr lang="en-US" sz="3600" b="1" i="0" dirty="0" err="1">
                <a:solidFill>
                  <a:srgbClr val="FFFF00"/>
                </a:solidFill>
                <a:effectLst/>
                <a:latin typeface="Arial" panose="020B0604020202020204" pitchFamily="34" charset="0"/>
              </a:rPr>
              <a:t>Âm</a:t>
            </a:r>
            <a:r>
              <a:rPr lang="en-US" sz="3600" b="1" i="0" dirty="0">
                <a:solidFill>
                  <a:srgbClr val="FFFF00"/>
                </a:solidFill>
                <a:effectLst/>
                <a:latin typeface="Arial" panose="020B0604020202020204" pitchFamily="34" charset="0"/>
              </a:rPr>
              <a:t>: Mt 12, 1-8</a:t>
            </a:r>
            <a:endParaRPr lang="en-US" sz="3600" b="1" dirty="0">
              <a:solidFill>
                <a:srgbClr val="FFFF00"/>
              </a:solidFill>
            </a:endParaRPr>
          </a:p>
        </p:txBody>
      </p:sp>
      <p:pic>
        <p:nvPicPr>
          <p:cNvPr id="10" name="Picture 9">
            <a:extLst>
              <a:ext uri="{FF2B5EF4-FFF2-40B4-BE49-F238E27FC236}">
                <a16:creationId xmlns:a16="http://schemas.microsoft.com/office/drawing/2014/main" id="{29771A08-E819-42C3-B254-AC3652898A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4008" y="234670"/>
            <a:ext cx="1051964" cy="1051964"/>
          </a:xfrm>
          <a:prstGeom prst="rect">
            <a:avLst/>
          </a:prstGeom>
        </p:spPr>
      </p:pic>
    </p:spTree>
    <p:extLst>
      <p:ext uri="{BB962C8B-B14F-4D97-AF65-F5344CB8AC3E}">
        <p14:creationId xmlns:p14="http://schemas.microsoft.com/office/powerpoint/2010/main" val="3950888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599" y="94149"/>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863590"/>
            <a:ext cx="8731305" cy="3970318"/>
          </a:xfrm>
          <a:prstGeom prst="rect">
            <a:avLst/>
          </a:prstGeom>
          <a:noFill/>
        </p:spPr>
        <p:txBody>
          <a:bodyPr wrap="square">
            <a:spAutoFit/>
          </a:bodyPr>
          <a:lstStyle/>
          <a:p>
            <a:pPr algn="just"/>
            <a:r>
              <a:rPr lang="vi-VN" sz="3600" b="1" i="0" dirty="0">
                <a:solidFill>
                  <a:schemeClr val="bg1"/>
                </a:solidFill>
                <a:effectLst/>
              </a:rPr>
              <a:t>Đến như chim sẻ còn kiếm được nhà, và chim nhạn tìm ra tổ ấm, để làm nơi ấp ủ con mình, cạnh bàn thờ Chúa, ôi Chúa thiên binh. Ôi đại vương và Thiên Chúa tôi. Phúc cho những ai trú ngụ nơi nhà Chúa, họ sẽ ca tụng Chúa tới muôn đời.</a:t>
            </a: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987</TotalTime>
  <Words>221</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Albany</vt:lpstr>
      <vt:lpstr>Arial</vt:lpstr>
      <vt:lpstr>Calibri</vt:lpstr>
      <vt:lpstr>Helvetica Neue</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79</cp:revision>
  <dcterms:created xsi:type="dcterms:W3CDTF">2018-11-13T15:52:26Z</dcterms:created>
  <dcterms:modified xsi:type="dcterms:W3CDTF">2026-07-01T13:35:50Z</dcterms:modified>
</cp:coreProperties>
</file>